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notesSlides/notesSlide10.xml" ContentType="application/vnd.openxmlformats-officedocument.presentationml.notesSlide+xml"/>
  <Override PartName="/ppt/slides/slide14.xml" ContentType="application/vnd.openxmlformats-officedocument.presentationml.slide+xml"/>
  <Override PartName="/ppt/notesSlides/notesSlide11.xml" ContentType="application/vnd.openxmlformats-officedocument.presentationml.notesSlide+xml"/>
  <Override PartName="/ppt/slides/slide15.xml" ContentType="application/vnd.openxmlformats-officedocument.presentationml.slide+xml"/>
  <Override PartName="/ppt/notesSlides/notesSlide12.xml" ContentType="application/vnd.openxmlformats-officedocument.presentationml.notesSlide+xml"/>
  <Override PartName="/ppt/slides/slide16.xml" ContentType="application/vnd.openxmlformats-officedocument.presentationml.slide+xml"/>
  <Override PartName="/ppt/notesSlides/notesSlide13.xml" ContentType="application/vnd.openxmlformats-officedocument.presentationml.notesSlide+xml"/>
  <Override PartName="/ppt/slides/slide17.xml" ContentType="application/vnd.openxmlformats-officedocument.presentationml.slide+xml"/>
  <Override PartName="/ppt/notesSlides/notesSlide14.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notesSlides/notesSlide15.xml" ContentType="application/vnd.openxmlformats-officedocument.presentationml.notes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Slides/notesSlide16.xml" ContentType="application/vnd.openxmlformats-officedocument.presentationml.notesSlide+xml"/>
  <Override PartName="/ppt/slides/slide31.xml" ContentType="application/vnd.openxmlformats-officedocument.presentationml.slide+xml"/>
  <Override PartName="/ppt/notesSlides/notesSlide17.xml" ContentType="application/vnd.openxmlformats-officedocument.presentationml.notesSlide+xml"/>
  <Override PartName="/ppt/slides/slide32.xml" ContentType="application/vnd.openxmlformats-officedocument.presentationml.slide+xml"/>
  <Override PartName="/ppt/notesSlides/notesSlide18.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y="10287000" cx="18288000"/>
  <p:notesSz cx="6858000" cy="9144000"/>
  <p:embeddedFontLst>
    <p:embeddedFont>
      <p:font typeface="Times New Roman Bold" panose="02030802070405020303" charset="1"/>
      <p:regular r:id="rId35"/>
    </p:embeddedFont>
    <p:embeddedFont>
      <p:font typeface="Times New Roman" panose="02030502070405020303" charset="1"/>
      <p:regular r:id="rId36"/>
    </p:embeddedFont>
    <p:embeddedFont>
      <p:font typeface="Arial Bold" panose="020B0802020202020204" charset="1"/>
      <p:regular r:id="rId37"/>
    </p:embeddedFont>
    <p:embeddedFont>
      <p:font typeface="Arial" panose="020B0502020202020204" charset="1"/>
      <p:regular r:id="rId38"/>
    </p:embeddedFont>
  </p:embeddedFontLst>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font" Target="fonts/font1.fntdata"/><Relationship Id="rId36" Type="http://schemas.openxmlformats.org/officeDocument/2006/relationships/font" Target="fonts/font2.fntdata"/><Relationship Id="rId37" Type="http://schemas.openxmlformats.org/officeDocument/2006/relationships/font" Target="fonts/font3.fntdata"/><Relationship Id="rId38" Type="http://schemas.openxmlformats.org/officeDocument/2006/relationships/font" Target="fonts/font4.fntdata"/><Relationship Id="rId39" Type="http://schemas.openxmlformats.org/officeDocument/2006/relationships/tableStyles" Target="tableStyle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64" name=""/>
        <p:cNvGrpSpPr/>
        <p:nvPr/>
      </p:nvGrpSpPr>
      <p:grpSpPr>
        <a:xfrm>
          <a:off x="0" y="0"/>
          <a:ext cx="0" cy="0"/>
          <a:chOff x="0" y="0"/>
          <a:chExt cx="0" cy="0"/>
        </a:xfrm>
      </p:grpSpPr>
      <p:sp>
        <p:nvSpPr>
          <p:cNvPr id="1049102"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a:endParaRPr lang="cs-CZ"/>
          </a:p>
        </p:txBody>
      </p:sp>
      <p:sp>
        <p:nvSpPr>
          <p:cNvPr id="1049103"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fld id="{B7268E1E-0E44-426D-905E-8AD9B19D2182}" type="datetimeFigureOut">
              <a:rPr lang="cs-CZ" smtClean="0"/>
              <a:t>1.7.2013</a:t>
            </a:fld>
            <a:endParaRPr lang="cs-CZ"/>
          </a:p>
        </p:txBody>
      </p:sp>
      <p:sp>
        <p:nvSpPr>
          <p:cNvPr id="1049104"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a:endParaRPr lang="cs-CZ"/>
          </a:p>
        </p:txBody>
      </p:sp>
      <p:sp>
        <p:nvSpPr>
          <p:cNvPr id="1049105" name="Notes Placeholder 4"/>
          <p:cNvSpPr>
            <a:spLocks noGrp="1"/>
          </p:cNvSpPr>
          <p:nvPr>
            <p:ph type="body" sz="quarter" idx="3"/>
          </p:nvPr>
        </p:nvSpPr>
        <p:spPr>
          <a:xfrm>
            <a:off x="914400" y="3251200"/>
            <a:ext cx="7315200" cy="3081338"/>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1049106"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a:endParaRPr lang="cs-CZ"/>
          </a:p>
        </p:txBody>
      </p:sp>
      <p:sp>
        <p:nvSpPr>
          <p:cNvPr id="1049107"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fld id="{871B2431-D351-4C6E-A3CF-9DFAC0E3E050}" type="slidenum">
              <a:rPr lang="cs-CZ" smtClean="0"/>
              <a:t>‹#›</a:t>
            </a:fld>
            <a:endParaRPr lang="cs-CZ"/>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99"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600"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601"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602"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1</a:t>
            </a:r>
            <a:endParaRPr lang="en-US" smtClean="0"/>
          </a:p>
        </p:txBody>
      </p:sp>
      <p:sp>
        <p:nvSpPr>
          <p:cNvPr id="1048603"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604"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805"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806"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807"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808"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809"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810"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823"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824"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825"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826"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827"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828"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839"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840"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841"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842"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843"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844"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855"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856"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857"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858"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859"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860"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871"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872"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873"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874"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875"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876"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897"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898"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899"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900"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901"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902"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9007"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9008"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9009"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9010"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9011"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9012"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9025"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9026"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9027"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9028"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9029"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9030"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9041"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9042"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9043"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9044"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9045"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9046"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17"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618"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619"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620"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621"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622"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35"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636"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637"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638"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639"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640"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65"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666"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667"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668"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669"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670"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83"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684"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685"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686"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687"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688"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701"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702"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703"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704"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705"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706"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19"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720"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721"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722"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723"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724"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736"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737"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738"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739"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740"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741"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787"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p:txBody>
      </p:sp>
      <p:sp>
        <p:nvSpPr>
          <p:cNvPr id="1048788" name="Date Placeholder 2"/>
          <p:cNvSpPr>
            <a:spLocks noGrp="1"/>
          </p:cNvSpPr>
          <p:nvPr>
            <p:ph type="dt" idx="1"/>
          </p:nvPr>
        </p:nvSpPr>
        <p:spPr>
          <a:xfrm>
            <a:off x="5180013" y="0"/>
            <a:ext cx="3962400" cy="342900"/>
          </a:xfrm>
          <a:prstGeom prst="rect"/>
        </p:spPr>
        <p:txBody>
          <a:bodyPr bIns="45720" lIns="91440" rIns="91440" rtlCol="0" tIns="45720" vert="horz"/>
          <a:lstStyle>
            <a:lvl1pPr algn="r">
              <a:defRPr sz="1200"/>
            </a:lvl1pPr>
          </a:lstStyle>
          <a:p>
            <a:r>
              <a:rPr lang="cs-CZ" smtClean="0"/>
              <a:t>1.7.2013</a:t>
            </a:r>
          </a:p>
        </p:txBody>
      </p:sp>
      <p:sp>
        <p:nvSpPr>
          <p:cNvPr id="1048789" name="Slide Image Placeholder 3"/>
          <p:cNvSpPr>
            <a:spLocks noChangeAspect="1" noRot="1" noGrp="1"/>
          </p:cNvSpPr>
          <p:nvPr>
            <p:ph type="sldImg" idx="2"/>
          </p:nvPr>
        </p:nvSpPr>
        <p:spPr>
          <a:xfrm>
            <a:off x="2857500" y="512763"/>
            <a:ext cx="3429000" cy="2566987"/>
          </a:xfrm>
          <a:prstGeom prst="rect"/>
          <a:noFill/>
          <a:ln w="12700">
            <a:solidFill>
              <a:prstClr val="black"/>
            </a:solidFill>
          </a:ln>
        </p:spPr>
        <p:txBody>
          <a:bodyPr anchor="ctr" bIns="45720" lIns="91440" rIns="91440" rtlCol="0" tIns="45720" vert="horz"/>
          <a:p/>
        </p:txBody>
      </p:sp>
      <p:sp>
        <p:nvSpPr>
          <p:cNvPr id="1048790" name="Notes Placeholder 4"/>
          <p:cNvSpPr>
            <a:spLocks noGrp="1"/>
          </p:cNvSpPr>
          <p:nvPr>
            <p:ph type="body" sz="quarter" idx="3"/>
          </p:nvPr>
        </p:nvSpPr>
        <p:spPr>
          <a:xfrm>
            <a:off x="914400" y="3251200"/>
            <a:ext cx="7315200" cy="3081338"/>
          </a:xfrm>
          <a:prstGeom prst="rect"/>
        </p:spPr>
        <p:txBody>
          <a:bodyPr bIns="45720" lIns="91440" rIns="91440" rtlCol="0" tIns="45720" vert="horz"/>
          <a:p>
            <a:r>
              <a:rPr lang="en-US"/>
              <a:t/>
            </a:r>
            <a:endParaRPr lang="en-US" smtClean="0"/>
          </a:p>
        </p:txBody>
      </p:sp>
      <p:sp>
        <p:nvSpPr>
          <p:cNvPr id="1048791" name="Footer Placeholder 5"/>
          <p:cNvSpPr>
            <a:spLocks noGrp="1"/>
          </p:cNvSpPr>
          <p:nvPr>
            <p:ph type="ftr" sz="quarter" idx="4"/>
          </p:nvPr>
        </p:nvSpPr>
        <p:spPr>
          <a:xfrm>
            <a:off x="0" y="6502400"/>
            <a:ext cx="3962400" cy="341313"/>
          </a:xfrm>
          <a:prstGeom prst="rect"/>
        </p:spPr>
        <p:txBody>
          <a:bodyPr anchor="b" bIns="45720" lIns="91440" rIns="91440" rtlCol="0" tIns="45720" vert="horz"/>
          <a:lstStyle>
            <a:lvl1pPr algn="l">
              <a:defRPr sz="1200"/>
            </a:lvl1pPr>
          </a:lstStyle>
          <a:p/>
        </p:txBody>
      </p:sp>
      <p:sp>
        <p:nvSpPr>
          <p:cNvPr id="1048792" name="Slide Number Placeholder 6"/>
          <p:cNvSpPr>
            <a:spLocks noGrp="1"/>
          </p:cNvSpPr>
          <p:nvPr>
            <p:ph type="sldNum" sz="quarter" idx="5"/>
          </p:nvPr>
        </p:nvSpPr>
        <p:spPr>
          <a:xfrm>
            <a:off x="5180013" y="6502400"/>
            <a:ext cx="3962400" cy="341313"/>
          </a:xfrm>
          <a:prstGeom prst="rect"/>
        </p:spPr>
        <p:txBody>
          <a:bodyPr anchor="b" bIns="45720" lIns="91440" rIns="91440" rtlCol="0" tIns="45720" vert="horz"/>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54" name=""/>
        <p:cNvGrpSpPr/>
        <p:nvPr/>
      </p:nvGrpSpPr>
      <p:grpSpPr>
        <a:xfrm>
          <a:off x="0" y="0"/>
          <a:ext cx="0" cy="0"/>
          <a:chOff x="0" y="0"/>
          <a:chExt cx="0" cy="0"/>
        </a:xfrm>
      </p:grpSpPr>
      <p:sp>
        <p:nvSpPr>
          <p:cNvPr id="1049047"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9048"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9049"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9050" name="Footer Placeholder 4"/>
          <p:cNvSpPr>
            <a:spLocks noGrp="1"/>
          </p:cNvSpPr>
          <p:nvPr>
            <p:ph type="ftr" sz="quarter" idx="11"/>
          </p:nvPr>
        </p:nvSpPr>
        <p:spPr/>
        <p:txBody>
          <a:bodyPr/>
          <a:p>
            <a:endParaRPr lang="en-US"/>
          </a:p>
        </p:txBody>
      </p:sp>
      <p:sp>
        <p:nvSpPr>
          <p:cNvPr id="1049051"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59" name=""/>
        <p:cNvGrpSpPr/>
        <p:nvPr/>
      </p:nvGrpSpPr>
      <p:grpSpPr>
        <a:xfrm>
          <a:off x="0" y="0"/>
          <a:ext cx="0" cy="0"/>
          <a:chOff x="0" y="0"/>
          <a:chExt cx="0" cy="0"/>
        </a:xfrm>
      </p:grpSpPr>
      <p:sp>
        <p:nvSpPr>
          <p:cNvPr id="1049072" name="Title 1"/>
          <p:cNvSpPr>
            <a:spLocks noGrp="1"/>
          </p:cNvSpPr>
          <p:nvPr>
            <p:ph type="title"/>
          </p:nvPr>
        </p:nvSpPr>
        <p:spPr/>
        <p:txBody>
          <a:bodyPr/>
          <a:p>
            <a:r>
              <a:rPr lang="en-US" smtClean="0"/>
              <a:t>Click to edit Master title style</a:t>
            </a:r>
            <a:endParaRPr lang="en-US"/>
          </a:p>
        </p:txBody>
      </p:sp>
      <p:sp>
        <p:nvSpPr>
          <p:cNvPr id="1049073"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74"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9075" name="Footer Placeholder 4"/>
          <p:cNvSpPr>
            <a:spLocks noGrp="1"/>
          </p:cNvSpPr>
          <p:nvPr>
            <p:ph type="ftr" sz="quarter" idx="11"/>
          </p:nvPr>
        </p:nvSpPr>
        <p:spPr/>
        <p:txBody>
          <a:bodyPr/>
          <a:p>
            <a:endParaRPr lang="en-US"/>
          </a:p>
        </p:txBody>
      </p:sp>
      <p:sp>
        <p:nvSpPr>
          <p:cNvPr id="1049076"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56" name=""/>
        <p:cNvGrpSpPr/>
        <p:nvPr/>
      </p:nvGrpSpPr>
      <p:grpSpPr>
        <a:xfrm>
          <a:off x="0" y="0"/>
          <a:ext cx="0" cy="0"/>
          <a:chOff x="0" y="0"/>
          <a:chExt cx="0" cy="0"/>
        </a:xfrm>
      </p:grpSpPr>
      <p:sp>
        <p:nvSpPr>
          <p:cNvPr id="1049056"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9057"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58"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9059" name="Footer Placeholder 4"/>
          <p:cNvSpPr>
            <a:spLocks noGrp="1"/>
          </p:cNvSpPr>
          <p:nvPr>
            <p:ph type="ftr" sz="quarter" idx="11"/>
          </p:nvPr>
        </p:nvSpPr>
        <p:spPr/>
        <p:txBody>
          <a:bodyPr/>
          <a:p>
            <a:endParaRPr lang="en-US"/>
          </a:p>
        </p:txBody>
      </p:sp>
      <p:sp>
        <p:nvSpPr>
          <p:cNvPr id="104906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57" name=""/>
        <p:cNvGrpSpPr/>
        <p:nvPr/>
      </p:nvGrpSpPr>
      <p:grpSpPr>
        <a:xfrm>
          <a:off x="0" y="0"/>
          <a:ext cx="0" cy="0"/>
          <a:chOff x="0" y="0"/>
          <a:chExt cx="0" cy="0"/>
        </a:xfrm>
      </p:grpSpPr>
      <p:sp>
        <p:nvSpPr>
          <p:cNvPr id="1049061" name="Title 1"/>
          <p:cNvSpPr>
            <a:spLocks noGrp="1"/>
          </p:cNvSpPr>
          <p:nvPr>
            <p:ph type="title"/>
          </p:nvPr>
        </p:nvSpPr>
        <p:spPr/>
        <p:txBody>
          <a:bodyPr/>
          <a:p>
            <a:r>
              <a:rPr lang="en-US" smtClean="0"/>
              <a:t>Click to edit Master title style</a:t>
            </a:r>
            <a:endParaRPr lang="en-US"/>
          </a:p>
        </p:txBody>
      </p:sp>
      <p:sp>
        <p:nvSpPr>
          <p:cNvPr id="104906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63"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9064" name="Footer Placeholder 4"/>
          <p:cNvSpPr>
            <a:spLocks noGrp="1"/>
          </p:cNvSpPr>
          <p:nvPr>
            <p:ph type="ftr" sz="quarter" idx="11"/>
          </p:nvPr>
        </p:nvSpPr>
        <p:spPr/>
        <p:txBody>
          <a:bodyPr/>
          <a:p>
            <a:endParaRPr lang="en-US"/>
          </a:p>
        </p:txBody>
      </p:sp>
      <p:sp>
        <p:nvSpPr>
          <p:cNvPr id="104906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60" name=""/>
        <p:cNvGrpSpPr/>
        <p:nvPr/>
      </p:nvGrpSpPr>
      <p:grpSpPr>
        <a:xfrm>
          <a:off x="0" y="0"/>
          <a:ext cx="0" cy="0"/>
          <a:chOff x="0" y="0"/>
          <a:chExt cx="0" cy="0"/>
        </a:xfrm>
      </p:grpSpPr>
      <p:sp>
        <p:nvSpPr>
          <p:cNvPr id="1049077"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9078"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9079"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9080" name="Footer Placeholder 4"/>
          <p:cNvSpPr>
            <a:spLocks noGrp="1"/>
          </p:cNvSpPr>
          <p:nvPr>
            <p:ph type="ftr" sz="quarter" idx="11"/>
          </p:nvPr>
        </p:nvSpPr>
        <p:spPr/>
        <p:txBody>
          <a:bodyPr/>
          <a:p>
            <a:endParaRPr lang="en-US"/>
          </a:p>
        </p:txBody>
      </p:sp>
      <p:sp>
        <p:nvSpPr>
          <p:cNvPr id="1049081"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61" name=""/>
        <p:cNvGrpSpPr/>
        <p:nvPr/>
      </p:nvGrpSpPr>
      <p:grpSpPr>
        <a:xfrm>
          <a:off x="0" y="0"/>
          <a:ext cx="0" cy="0"/>
          <a:chOff x="0" y="0"/>
          <a:chExt cx="0" cy="0"/>
        </a:xfrm>
      </p:grpSpPr>
      <p:sp>
        <p:nvSpPr>
          <p:cNvPr id="1049082" name="Title 1"/>
          <p:cNvSpPr>
            <a:spLocks noGrp="1"/>
          </p:cNvSpPr>
          <p:nvPr>
            <p:ph type="title"/>
          </p:nvPr>
        </p:nvSpPr>
        <p:spPr/>
        <p:txBody>
          <a:bodyPr/>
          <a:p>
            <a:r>
              <a:rPr lang="en-US" smtClean="0"/>
              <a:t>Click to edit Master title style</a:t>
            </a:r>
            <a:endParaRPr lang="en-US"/>
          </a:p>
        </p:txBody>
      </p:sp>
      <p:sp>
        <p:nvSpPr>
          <p:cNvPr id="104908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8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85" name="Date Placeholder 4"/>
          <p:cNvSpPr>
            <a:spLocks noGrp="1"/>
          </p:cNvSpPr>
          <p:nvPr>
            <p:ph type="dt" sz="half" idx="10"/>
          </p:nvPr>
        </p:nvSpPr>
        <p:spPr/>
        <p:txBody>
          <a:bodyPr/>
          <a:p>
            <a:fld id="{1D8BD707-D9CF-40AE-B4C6-C98DA3205C09}" type="datetimeFigureOut">
              <a:rPr lang="en-US" smtClean="0"/>
              <a:t>8/1/2011</a:t>
            </a:fld>
            <a:endParaRPr lang="en-US"/>
          </a:p>
        </p:txBody>
      </p:sp>
      <p:sp>
        <p:nvSpPr>
          <p:cNvPr id="1049086" name="Footer Placeholder 5"/>
          <p:cNvSpPr>
            <a:spLocks noGrp="1"/>
          </p:cNvSpPr>
          <p:nvPr>
            <p:ph type="ftr" sz="quarter" idx="11"/>
          </p:nvPr>
        </p:nvSpPr>
        <p:spPr/>
        <p:txBody>
          <a:bodyPr/>
          <a:p>
            <a:endParaRPr lang="en-US"/>
          </a:p>
        </p:txBody>
      </p:sp>
      <p:sp>
        <p:nvSpPr>
          <p:cNvPr id="1049087"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62" name=""/>
        <p:cNvGrpSpPr/>
        <p:nvPr/>
      </p:nvGrpSpPr>
      <p:grpSpPr>
        <a:xfrm>
          <a:off x="0" y="0"/>
          <a:ext cx="0" cy="0"/>
          <a:chOff x="0" y="0"/>
          <a:chExt cx="0" cy="0"/>
        </a:xfrm>
      </p:grpSpPr>
      <p:sp>
        <p:nvSpPr>
          <p:cNvPr id="1049088" name="Title 1"/>
          <p:cNvSpPr>
            <a:spLocks noGrp="1"/>
          </p:cNvSpPr>
          <p:nvPr>
            <p:ph type="title"/>
          </p:nvPr>
        </p:nvSpPr>
        <p:spPr/>
        <p:txBody>
          <a:bodyPr/>
          <a:p>
            <a:r>
              <a:rPr lang="en-US" smtClean="0"/>
              <a:t>Click to edit Master title style</a:t>
            </a:r>
            <a:endParaRPr lang="en-US"/>
          </a:p>
        </p:txBody>
      </p:sp>
      <p:sp>
        <p:nvSpPr>
          <p:cNvPr id="1049089"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909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91"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909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93" name="Date Placeholder 6"/>
          <p:cNvSpPr>
            <a:spLocks noGrp="1"/>
          </p:cNvSpPr>
          <p:nvPr>
            <p:ph type="dt" sz="half" idx="10"/>
          </p:nvPr>
        </p:nvSpPr>
        <p:spPr/>
        <p:txBody>
          <a:bodyPr/>
          <a:p>
            <a:fld id="{1D8BD707-D9CF-40AE-B4C6-C98DA3205C09}" type="datetimeFigureOut">
              <a:rPr lang="en-US" smtClean="0"/>
              <a:t>8/1/2011</a:t>
            </a:fld>
            <a:endParaRPr lang="en-US"/>
          </a:p>
        </p:txBody>
      </p:sp>
      <p:sp>
        <p:nvSpPr>
          <p:cNvPr id="1049094" name="Footer Placeholder 7"/>
          <p:cNvSpPr>
            <a:spLocks noGrp="1"/>
          </p:cNvSpPr>
          <p:nvPr>
            <p:ph type="ftr" sz="quarter" idx="11"/>
          </p:nvPr>
        </p:nvSpPr>
        <p:spPr/>
        <p:txBody>
          <a:bodyPr/>
          <a:p>
            <a:endParaRPr lang="en-US"/>
          </a:p>
        </p:txBody>
      </p:sp>
      <p:sp>
        <p:nvSpPr>
          <p:cNvPr id="1049095"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55" name=""/>
        <p:cNvGrpSpPr/>
        <p:nvPr/>
      </p:nvGrpSpPr>
      <p:grpSpPr>
        <a:xfrm>
          <a:off x="0" y="0"/>
          <a:ext cx="0" cy="0"/>
          <a:chOff x="0" y="0"/>
          <a:chExt cx="0" cy="0"/>
        </a:xfrm>
      </p:grpSpPr>
      <p:sp>
        <p:nvSpPr>
          <p:cNvPr id="1049052" name="Title 1"/>
          <p:cNvSpPr>
            <a:spLocks noGrp="1"/>
          </p:cNvSpPr>
          <p:nvPr>
            <p:ph type="title"/>
          </p:nvPr>
        </p:nvSpPr>
        <p:spPr/>
        <p:txBody>
          <a:bodyPr/>
          <a:p>
            <a:r>
              <a:rPr lang="en-US" smtClean="0"/>
              <a:t>Click to edit Master title style</a:t>
            </a:r>
            <a:endParaRPr lang="en-US"/>
          </a:p>
        </p:txBody>
      </p:sp>
      <p:sp>
        <p:nvSpPr>
          <p:cNvPr id="1049053" name="Date Placeholder 2"/>
          <p:cNvSpPr>
            <a:spLocks noGrp="1"/>
          </p:cNvSpPr>
          <p:nvPr>
            <p:ph type="dt" sz="half" idx="10"/>
          </p:nvPr>
        </p:nvSpPr>
        <p:spPr/>
        <p:txBody>
          <a:bodyPr/>
          <a:p>
            <a:fld id="{1D8BD707-D9CF-40AE-B4C6-C98DA3205C09}" type="datetimeFigureOut">
              <a:rPr lang="en-US" smtClean="0"/>
              <a:t>8/1/2011</a:t>
            </a:fld>
            <a:endParaRPr lang="en-US"/>
          </a:p>
        </p:txBody>
      </p:sp>
      <p:sp>
        <p:nvSpPr>
          <p:cNvPr id="1049054" name="Footer Placeholder 3"/>
          <p:cNvSpPr>
            <a:spLocks noGrp="1"/>
          </p:cNvSpPr>
          <p:nvPr>
            <p:ph type="ftr" sz="quarter" idx="11"/>
          </p:nvPr>
        </p:nvSpPr>
        <p:spPr/>
        <p:txBody>
          <a:bodyPr/>
          <a:p>
            <a:endParaRPr lang="en-US"/>
          </a:p>
        </p:txBody>
      </p:sp>
      <p:sp>
        <p:nvSpPr>
          <p:cNvPr id="1049055"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581" name="Date Placeholder 1"/>
          <p:cNvSpPr>
            <a:spLocks noGrp="1"/>
          </p:cNvSpPr>
          <p:nvPr>
            <p:ph type="dt" sz="half" idx="10"/>
          </p:nvPr>
        </p:nvSpPr>
        <p:spPr/>
        <p:txBody>
          <a:bodyPr/>
          <a:p>
            <a:fld id="{1D8BD707-D9CF-40AE-B4C6-C98DA3205C09}" type="datetimeFigureOut">
              <a:rPr lang="en-US" smtClean="0"/>
              <a:t>8/1/2011</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63" name=""/>
        <p:cNvGrpSpPr/>
        <p:nvPr/>
      </p:nvGrpSpPr>
      <p:grpSpPr>
        <a:xfrm>
          <a:off x="0" y="0"/>
          <a:ext cx="0" cy="0"/>
          <a:chOff x="0" y="0"/>
          <a:chExt cx="0" cy="0"/>
        </a:xfrm>
      </p:grpSpPr>
      <p:sp>
        <p:nvSpPr>
          <p:cNvPr id="1049096"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9097"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98"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9099" name="Date Placeholder 4"/>
          <p:cNvSpPr>
            <a:spLocks noGrp="1"/>
          </p:cNvSpPr>
          <p:nvPr>
            <p:ph type="dt" sz="half" idx="10"/>
          </p:nvPr>
        </p:nvSpPr>
        <p:spPr/>
        <p:txBody>
          <a:bodyPr/>
          <a:p>
            <a:fld id="{1D8BD707-D9CF-40AE-B4C6-C98DA3205C09}" type="datetimeFigureOut">
              <a:rPr lang="en-US" smtClean="0"/>
              <a:t>8/1/2011</a:t>
            </a:fld>
            <a:endParaRPr lang="en-US"/>
          </a:p>
        </p:txBody>
      </p:sp>
      <p:sp>
        <p:nvSpPr>
          <p:cNvPr id="1049100" name="Footer Placeholder 5"/>
          <p:cNvSpPr>
            <a:spLocks noGrp="1"/>
          </p:cNvSpPr>
          <p:nvPr>
            <p:ph type="ftr" sz="quarter" idx="11"/>
          </p:nvPr>
        </p:nvSpPr>
        <p:spPr/>
        <p:txBody>
          <a:bodyPr/>
          <a:p>
            <a:endParaRPr lang="en-US"/>
          </a:p>
        </p:txBody>
      </p:sp>
      <p:sp>
        <p:nvSpPr>
          <p:cNvPr id="1049101"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58" name=""/>
        <p:cNvGrpSpPr/>
        <p:nvPr/>
      </p:nvGrpSpPr>
      <p:grpSpPr>
        <a:xfrm>
          <a:off x="0" y="0"/>
          <a:ext cx="0" cy="0"/>
          <a:chOff x="0" y="0"/>
          <a:chExt cx="0" cy="0"/>
        </a:xfrm>
      </p:grpSpPr>
      <p:sp>
        <p:nvSpPr>
          <p:cNvPr id="1049066"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9067"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9068"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9069" name="Date Placeholder 4"/>
          <p:cNvSpPr>
            <a:spLocks noGrp="1"/>
          </p:cNvSpPr>
          <p:nvPr>
            <p:ph type="dt" sz="half" idx="10"/>
          </p:nvPr>
        </p:nvSpPr>
        <p:spPr/>
        <p:txBody>
          <a:bodyPr/>
          <a:p>
            <a:fld id="{1D8BD707-D9CF-40AE-B4C6-C98DA3205C09}" type="datetimeFigureOut">
              <a:rPr lang="en-US" smtClean="0"/>
              <a:t>8/1/2011</a:t>
            </a:fld>
            <a:endParaRPr lang="en-US"/>
          </a:p>
        </p:txBody>
      </p:sp>
      <p:sp>
        <p:nvSpPr>
          <p:cNvPr id="1049070" name="Footer Placeholder 5"/>
          <p:cNvSpPr>
            <a:spLocks noGrp="1"/>
          </p:cNvSpPr>
          <p:nvPr>
            <p:ph type="ftr" sz="quarter" idx="11"/>
          </p:nvPr>
        </p:nvSpPr>
        <p:spPr/>
        <p:txBody>
          <a:bodyPr/>
          <a:p>
            <a:endParaRPr lang="en-US"/>
          </a:p>
        </p:txBody>
      </p:sp>
      <p:sp>
        <p:nvSpPr>
          <p:cNvPr id="1049071"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8/1/2011</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7.xml"/><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png"/><Relationship Id="rId3"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png"/><Relationship Id="rId3"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png"/><Relationship Id="rId3"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www.mdpi.com/1424-8220/16/11/1892" TargetMode="External"/><Relationship Id="rId3" Type="http://schemas.openxmlformats.org/officeDocument/2006/relationships/hyperlink" Target="https://pubmed.ncbi.nlm.nih.gov/27834924/" TargetMode="External"/><Relationship Id="rId4" Type="http://schemas.openxmlformats.org/officeDocument/2006/relationships/hyperlink" Target="https://www.ncbi.nlm.nih.gov/pmc/articles/PMC5134551/" TargetMode="External"/><Relationship Id="rId5" Type="http://schemas.openxmlformats.org/officeDocument/2006/relationships/slideLayout" Target="../slideLayouts/slideLayout7.xml"/><Relationship Id="rId6"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7.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4"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26" name="Group 3"/>
          <p:cNvGrpSpPr/>
          <p:nvPr/>
        </p:nvGrpSpPr>
        <p:grpSpPr>
          <a:xfrm rot="0">
            <a:off x="2229822" y="2313798"/>
            <a:ext cx="14810401" cy="231757"/>
            <a:chOff x="0" y="0"/>
            <a:chExt cx="19747202" cy="309010"/>
          </a:xfrm>
        </p:grpSpPr>
        <p:sp>
          <p:nvSpPr>
            <p:cNvPr id="1048585"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586"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27" name="Group 6"/>
          <p:cNvGrpSpPr/>
          <p:nvPr/>
        </p:nvGrpSpPr>
        <p:grpSpPr>
          <a:xfrm rot="0">
            <a:off x="466200" y="2302071"/>
            <a:ext cx="1782674" cy="292050"/>
            <a:chOff x="0" y="0"/>
            <a:chExt cx="2376898" cy="389400"/>
          </a:xfrm>
        </p:grpSpPr>
        <p:sp>
          <p:nvSpPr>
            <p:cNvPr id="1048587"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588"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28" name="Group 9"/>
          <p:cNvGrpSpPr/>
          <p:nvPr/>
        </p:nvGrpSpPr>
        <p:grpSpPr>
          <a:xfrm rot="0">
            <a:off x="10682555" y="5446934"/>
            <a:ext cx="6852859" cy="3151526"/>
            <a:chOff x="0" y="0"/>
            <a:chExt cx="9137146" cy="4202034"/>
          </a:xfrm>
        </p:grpSpPr>
        <p:sp>
          <p:nvSpPr>
            <p:cNvPr id="1048589" name="Freeform 10"/>
            <p:cNvSpPr/>
            <p:nvPr/>
          </p:nvSpPr>
          <p:spPr>
            <a:xfrm rot="0" flipH="0" flipV="0">
              <a:off x="0" y="0"/>
              <a:ext cx="9137146" cy="4202034"/>
            </a:xfrm>
            <a:custGeom>
              <a:avLst/>
              <a:ahLst/>
              <a:rect l="l" t="t" r="r" b="b"/>
              <a:pathLst>
                <a:path w="9137146" h="4202034">
                  <a:moveTo>
                    <a:pt x="0" y="0"/>
                  </a:moveTo>
                  <a:lnTo>
                    <a:pt x="9137146" y="0"/>
                  </a:lnTo>
                  <a:lnTo>
                    <a:pt x="9137146" y="4202034"/>
                  </a:lnTo>
                  <a:lnTo>
                    <a:pt x="0" y="4202034"/>
                  </a:lnTo>
                  <a:close/>
                </a:path>
              </a:pathLst>
            </a:custGeom>
            <a:solidFill>
              <a:srgbClr val="000000">
                <a:alpha val="0"/>
              </a:srgbClr>
            </a:solidFill>
          </p:spPr>
        </p:sp>
        <p:sp>
          <p:nvSpPr>
            <p:cNvPr id="1048590" name="TextBox 11"/>
            <p:cNvSpPr txBox="1"/>
            <p:nvPr/>
          </p:nvSpPr>
          <p:spPr>
            <a:xfrm>
              <a:off x="0" y="-57150"/>
              <a:ext cx="9137146" cy="4259184"/>
            </a:xfrm>
            <a:prstGeom prst="rect"/>
          </p:spPr>
          <p:txBody>
            <a:bodyPr anchor="t" bIns="0" lIns="0" rIns="0" rtlCol="0" tIns="0"/>
            <a:p>
              <a:pPr algn="just">
                <a:lnSpc>
                  <a:spcPts val="3240"/>
                </a:lnSpc>
              </a:pPr>
              <a:r>
                <a:rPr b="1" sz="2700" lang="en-US">
                  <a:solidFill>
                    <a:srgbClr val="000000"/>
                  </a:solidFill>
                  <a:latin typeface="Times New Roman Bold"/>
                  <a:ea typeface="Times New Roman Bold"/>
                  <a:cs typeface="Times New Roman Bold"/>
                  <a:sym typeface="Times New Roman Bold"/>
                </a:rPr>
                <a:t>By : </a:t>
              </a:r>
            </a:p>
            <a:p>
              <a:pPr algn="just">
                <a:lnSpc>
                  <a:spcPts val="3240"/>
                </a:lnSpc>
              </a:pPr>
              <a:r>
                <a:rPr b="1" sz="2700" lang="en-US">
                  <a:solidFill>
                    <a:srgbClr val="000000"/>
                  </a:solidFill>
                  <a:latin typeface="Times New Roman Bold"/>
                  <a:ea typeface="Times New Roman Bold"/>
                  <a:cs typeface="Times New Roman Bold"/>
                  <a:sym typeface="Times New Roman Bold"/>
                </a:rPr>
                <a:t>R.ANKITHA-22911A7250</a:t>
              </a:r>
            </a:p>
            <a:p>
              <a:pPr algn="just">
                <a:lnSpc>
                  <a:spcPts val="3240"/>
                </a:lnSpc>
              </a:pPr>
            </a:p>
            <a:p>
              <a:pPr algn="just">
                <a:lnSpc>
                  <a:spcPts val="2916"/>
                </a:lnSpc>
              </a:pPr>
            </a:p>
          </p:txBody>
        </p:sp>
      </p:grpSp>
      <p:grpSp>
        <p:nvGrpSpPr>
          <p:cNvPr id="29" name="Group 12"/>
          <p:cNvGrpSpPr/>
          <p:nvPr/>
        </p:nvGrpSpPr>
        <p:grpSpPr>
          <a:xfrm rot="0">
            <a:off x="2250435" y="478717"/>
            <a:ext cx="14780265" cy="2057314"/>
            <a:chOff x="0" y="0"/>
            <a:chExt cx="19707020" cy="2743086"/>
          </a:xfrm>
        </p:grpSpPr>
        <p:sp>
          <p:nvSpPr>
            <p:cNvPr id="1048591" name="Freeform 13"/>
            <p:cNvSpPr/>
            <p:nvPr/>
          </p:nvSpPr>
          <p:spPr>
            <a:xfrm rot="0" flipH="0" flipV="0">
              <a:off x="0" y="0"/>
              <a:ext cx="19707020" cy="2743086"/>
            </a:xfrm>
            <a:custGeom>
              <a:avLst/>
              <a:ahLst/>
              <a:rect l="l" t="t" r="r" b="b"/>
              <a:pathLst>
                <a:path w="19707020" h="2743086">
                  <a:moveTo>
                    <a:pt x="0" y="0"/>
                  </a:moveTo>
                  <a:lnTo>
                    <a:pt x="19707020" y="0"/>
                  </a:lnTo>
                  <a:lnTo>
                    <a:pt x="19707020" y="2743086"/>
                  </a:lnTo>
                  <a:lnTo>
                    <a:pt x="0" y="2743086"/>
                  </a:lnTo>
                  <a:close/>
                </a:path>
              </a:pathLst>
            </a:custGeom>
            <a:solidFill>
              <a:srgbClr val="000000">
                <a:alpha val="0"/>
              </a:srgbClr>
            </a:solidFill>
          </p:spPr>
        </p:sp>
        <p:sp>
          <p:nvSpPr>
            <p:cNvPr id="1048592" name="TextBox 14"/>
            <p:cNvSpPr txBox="1"/>
            <p:nvPr/>
          </p:nvSpPr>
          <p:spPr>
            <a:xfrm>
              <a:off x="0" y="-47625"/>
              <a:ext cx="19707020" cy="2790711"/>
            </a:xfrm>
            <a:prstGeom prst="rect"/>
          </p:spPr>
          <p:txBody>
            <a:bodyPr anchor="t" bIns="0" lIns="0" rIns="0" rtlCol="0" tIns="0"/>
            <a:p>
              <a:pPr algn="ctr">
                <a:lnSpc>
                  <a:spcPts val="5670"/>
                </a:lnSpc>
              </a:pPr>
              <a:r>
                <a:rPr sz="5250" lang="en-US">
                  <a:solidFill>
                    <a:srgbClr val="002060"/>
                  </a:solidFill>
                  <a:latin typeface="Times New Roman"/>
                  <a:ea typeface="Times New Roman"/>
                  <a:cs typeface="Times New Roman"/>
                  <a:sym typeface="Times New Roman"/>
                </a:rPr>
                <a:t>VIDYA JYOTHI INSTITUTE OF TECHNOLOGY (Autonomous)</a:t>
              </a:r>
            </a:p>
          </p:txBody>
        </p:sp>
      </p:grpSp>
      <p:grpSp>
        <p:nvGrpSpPr>
          <p:cNvPr id="30" name="Group 15"/>
          <p:cNvGrpSpPr/>
          <p:nvPr/>
        </p:nvGrpSpPr>
        <p:grpSpPr>
          <a:xfrm rot="0">
            <a:off x="3898797" y="9716373"/>
            <a:ext cx="10210188" cy="566738"/>
            <a:chOff x="0" y="0"/>
            <a:chExt cx="13613584" cy="755650"/>
          </a:xfrm>
        </p:grpSpPr>
        <p:sp>
          <p:nvSpPr>
            <p:cNvPr id="1048593" name="Freeform 16"/>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594" name="Freeform 17"/>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595" name="TextBox 18"/>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
        <p:nvSpPr>
          <p:cNvPr id="1048596" name="TextBox 19"/>
          <p:cNvSpPr txBox="1"/>
          <p:nvPr/>
        </p:nvSpPr>
        <p:spPr>
          <a:xfrm rot="0">
            <a:off x="1439115" y="2811141"/>
            <a:ext cx="14208257" cy="1986915"/>
          </a:xfrm>
          <a:prstGeom prst="rect"/>
        </p:spPr>
        <p:txBody>
          <a:bodyPr anchor="t" bIns="0" lIns="0" rIns="0" rtlCol="0" tIns="0">
            <a:spAutoFit/>
          </a:bodyPr>
          <a:p>
            <a:pPr algn="ctr">
              <a:lnSpc>
                <a:spcPts val="5215"/>
              </a:lnSpc>
            </a:pPr>
            <a:r>
              <a:rPr sz="4346" lang="en-US">
                <a:solidFill>
                  <a:srgbClr val="000000"/>
                </a:solidFill>
                <a:latin typeface="Times New Roman"/>
                <a:ea typeface="Times New Roman"/>
                <a:cs typeface="Times New Roman"/>
                <a:sym typeface="Times New Roman"/>
              </a:rPr>
              <a:t>TRAFFIC MANAGEMENT FOR EMERGENCY</a:t>
            </a:r>
            <a:r>
              <a:rPr sz="4346" lang="en-US">
                <a:solidFill>
                  <a:srgbClr val="000000"/>
                </a:solidFill>
                <a:latin typeface="Times New Roman"/>
                <a:ea typeface="Times New Roman"/>
                <a:cs typeface="Times New Roman"/>
                <a:sym typeface="Times New Roman"/>
              </a:rPr>
              <a:t> </a:t>
            </a:r>
          </a:p>
          <a:p>
            <a:pPr algn="ctr">
              <a:lnSpc>
                <a:spcPts val="5215"/>
              </a:lnSpc>
            </a:pPr>
            <a:r>
              <a:rPr sz="4346" lang="en-US">
                <a:solidFill>
                  <a:srgbClr val="000000"/>
                </a:solidFill>
                <a:latin typeface="Times New Roman"/>
                <a:ea typeface="Times New Roman"/>
                <a:cs typeface="Times New Roman"/>
                <a:sym typeface="Times New Roman"/>
              </a:rPr>
              <a:t>VEHICLE PRIORITY BASED ON VISUAL SENSING.</a:t>
            </a:r>
          </a:p>
          <a:p>
            <a:pPr algn="ctr">
              <a:lnSpc>
                <a:spcPts val="5215"/>
              </a:lnSpc>
              <a:spcBef>
                <a:spcPct val="0"/>
              </a:spcBef>
            </a:pPr>
          </a:p>
        </p:txBody>
      </p:sp>
      <p:grpSp>
        <p:nvGrpSpPr>
          <p:cNvPr id="31" name="Group 20"/>
          <p:cNvGrpSpPr/>
          <p:nvPr/>
        </p:nvGrpSpPr>
        <p:grpSpPr>
          <a:xfrm rot="0">
            <a:off x="1690384" y="5446934"/>
            <a:ext cx="6852859" cy="3151526"/>
            <a:chOff x="0" y="0"/>
            <a:chExt cx="9137146" cy="4202034"/>
          </a:xfrm>
        </p:grpSpPr>
        <p:sp>
          <p:nvSpPr>
            <p:cNvPr id="1048597" name="Freeform 21"/>
            <p:cNvSpPr/>
            <p:nvPr/>
          </p:nvSpPr>
          <p:spPr>
            <a:xfrm rot="0" flipH="0" flipV="0">
              <a:off x="0" y="0"/>
              <a:ext cx="9137146" cy="4202034"/>
            </a:xfrm>
            <a:custGeom>
              <a:avLst/>
              <a:ahLst/>
              <a:rect l="l" t="t" r="r" b="b"/>
              <a:pathLst>
                <a:path w="9137146" h="4202034">
                  <a:moveTo>
                    <a:pt x="0" y="0"/>
                  </a:moveTo>
                  <a:lnTo>
                    <a:pt x="9137146" y="0"/>
                  </a:lnTo>
                  <a:lnTo>
                    <a:pt x="9137146" y="4202034"/>
                  </a:lnTo>
                  <a:lnTo>
                    <a:pt x="0" y="4202034"/>
                  </a:lnTo>
                  <a:close/>
                </a:path>
              </a:pathLst>
            </a:custGeom>
            <a:solidFill>
              <a:srgbClr val="000000">
                <a:alpha val="0"/>
              </a:srgbClr>
            </a:solidFill>
          </p:spPr>
        </p:sp>
        <p:sp>
          <p:nvSpPr>
            <p:cNvPr id="1048598" name="TextBox 22"/>
            <p:cNvSpPr txBox="1"/>
            <p:nvPr/>
          </p:nvSpPr>
          <p:spPr>
            <a:xfrm>
              <a:off x="0" y="-57150"/>
              <a:ext cx="9137146" cy="4259184"/>
            </a:xfrm>
            <a:prstGeom prst="rect"/>
          </p:spPr>
          <p:txBody>
            <a:bodyPr anchor="t" bIns="0" lIns="0" rIns="0" rtlCol="0" tIns="0"/>
            <a:p>
              <a:pPr algn="just">
                <a:lnSpc>
                  <a:spcPts val="3240"/>
                </a:lnSpc>
              </a:pPr>
              <a:r>
                <a:rPr b="1" sz="2700" lang="en-US">
                  <a:solidFill>
                    <a:srgbClr val="000000"/>
                  </a:solidFill>
                  <a:latin typeface="Times New Roman Bold"/>
                  <a:ea typeface="Times New Roman Bold"/>
                  <a:cs typeface="Times New Roman Bold"/>
                  <a:sym typeface="Times New Roman Bold"/>
                </a:rPr>
                <a:t>Under the Guidance of:</a:t>
              </a:r>
            </a:p>
            <a:p>
              <a:pPr algn="just">
                <a:lnSpc>
                  <a:spcPts val="3240"/>
                </a:lnSpc>
              </a:pPr>
              <a:r>
                <a:rPr b="1" sz="2700" lang="en-US">
                  <a:solidFill>
                    <a:srgbClr val="000000"/>
                  </a:solidFill>
                  <a:latin typeface="Times New Roman Bold"/>
                  <a:ea typeface="Times New Roman Bold"/>
                  <a:cs typeface="Times New Roman Bold"/>
                  <a:sym typeface="Times New Roman Bold"/>
                </a:rPr>
                <a:t>Ms. D.Anusha</a:t>
              </a:r>
            </a:p>
            <a:p>
              <a:pPr algn="just">
                <a:lnSpc>
                  <a:spcPts val="3240"/>
                </a:lnSpc>
              </a:pPr>
              <a:r>
                <a:rPr b="1" sz="2700" lang="en-US">
                  <a:solidFill>
                    <a:srgbClr val="000000"/>
                  </a:solidFill>
                  <a:latin typeface="Times New Roman Bold"/>
                  <a:ea typeface="Times New Roman Bold"/>
                  <a:cs typeface="Times New Roman Bold"/>
                  <a:sym typeface="Times New Roman Bold"/>
                </a:rPr>
                <a:t>Assistant Professor AI-DS Dept.</a:t>
              </a:r>
            </a:p>
            <a:p>
              <a:pPr algn="just">
                <a:lnSpc>
                  <a:spcPts val="3240"/>
                </a:lnSpc>
              </a:pPr>
              <a:r>
                <a:rPr b="1" sz="2700" lang="en-US">
                  <a:solidFill>
                    <a:srgbClr val="000000"/>
                  </a:solidFill>
                  <a:latin typeface="Times New Roman Bold"/>
                  <a:ea typeface="Times New Roman Bold"/>
                  <a:cs typeface="Times New Roman Bold"/>
                  <a:sym typeface="Times New Roman Bold"/>
                </a:rPr>
                <a:t> </a:t>
              </a:r>
            </a:p>
            <a:p>
              <a:pPr algn="just">
                <a:lnSpc>
                  <a:spcPts val="2916"/>
                </a:lnSpc>
              </a:p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742"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18" name="Group 3"/>
          <p:cNvGrpSpPr/>
          <p:nvPr/>
        </p:nvGrpSpPr>
        <p:grpSpPr>
          <a:xfrm rot="0">
            <a:off x="2229822" y="2313798"/>
            <a:ext cx="14810401" cy="231757"/>
            <a:chOff x="0" y="0"/>
            <a:chExt cx="19747202" cy="309010"/>
          </a:xfrm>
        </p:grpSpPr>
        <p:sp>
          <p:nvSpPr>
            <p:cNvPr id="1048743"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744"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19" name="Group 6"/>
          <p:cNvGrpSpPr/>
          <p:nvPr/>
        </p:nvGrpSpPr>
        <p:grpSpPr>
          <a:xfrm rot="0">
            <a:off x="466200" y="2302071"/>
            <a:ext cx="1782674" cy="292050"/>
            <a:chOff x="0" y="0"/>
            <a:chExt cx="2376898" cy="389400"/>
          </a:xfrm>
        </p:grpSpPr>
        <p:sp>
          <p:nvSpPr>
            <p:cNvPr id="1048745"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746"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20" name="Group 9"/>
          <p:cNvGrpSpPr/>
          <p:nvPr/>
        </p:nvGrpSpPr>
        <p:grpSpPr>
          <a:xfrm rot="0">
            <a:off x="1670371" y="1028700"/>
            <a:ext cx="7964652" cy="1169196"/>
            <a:chOff x="0" y="0"/>
            <a:chExt cx="10619536" cy="1558928"/>
          </a:xfrm>
        </p:grpSpPr>
        <p:sp>
          <p:nvSpPr>
            <p:cNvPr id="1048747" name="Freeform 10"/>
            <p:cNvSpPr/>
            <p:nvPr/>
          </p:nvSpPr>
          <p:spPr>
            <a:xfrm rot="0" flipH="0" flipV="0">
              <a:off x="0" y="0"/>
              <a:ext cx="10619536" cy="1558928"/>
            </a:xfrm>
            <a:custGeom>
              <a:avLst/>
              <a:ahLst/>
              <a:rect l="l" t="t" r="r" b="b"/>
              <a:pathLst>
                <a:path w="10619536" h="1558928">
                  <a:moveTo>
                    <a:pt x="0" y="0"/>
                  </a:moveTo>
                  <a:lnTo>
                    <a:pt x="10619536" y="0"/>
                  </a:lnTo>
                  <a:lnTo>
                    <a:pt x="10619536" y="1558928"/>
                  </a:lnTo>
                  <a:lnTo>
                    <a:pt x="0" y="1558928"/>
                  </a:lnTo>
                  <a:close/>
                </a:path>
              </a:pathLst>
            </a:custGeom>
            <a:solidFill>
              <a:srgbClr val="000000">
                <a:alpha val="0"/>
              </a:srgbClr>
            </a:solidFill>
          </p:spPr>
        </p:sp>
        <p:sp>
          <p:nvSpPr>
            <p:cNvPr id="1048748" name="TextBox 11"/>
            <p:cNvSpPr txBox="1"/>
            <p:nvPr/>
          </p:nvSpPr>
          <p:spPr>
            <a:xfrm>
              <a:off x="0" y="-47625"/>
              <a:ext cx="10619536" cy="1606553"/>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UML DIAGRAMS</a:t>
              </a:r>
            </a:p>
          </p:txBody>
        </p:sp>
      </p:grpSp>
      <p:grpSp>
        <p:nvGrpSpPr>
          <p:cNvPr id="121" name="Group 12"/>
          <p:cNvGrpSpPr/>
          <p:nvPr/>
        </p:nvGrpSpPr>
        <p:grpSpPr>
          <a:xfrm rot="0">
            <a:off x="691189" y="2891743"/>
            <a:ext cx="15773400" cy="6527007"/>
            <a:chOff x="0" y="0"/>
            <a:chExt cx="21031200" cy="8702676"/>
          </a:xfrm>
        </p:grpSpPr>
        <p:sp>
          <p:nvSpPr>
            <p:cNvPr id="1048749" name="Freeform 13"/>
            <p:cNvSpPr/>
            <p:nvPr/>
          </p:nvSpPr>
          <p:spPr>
            <a:xfrm rot="0" flipH="0" flipV="0">
              <a:off x="0" y="0"/>
              <a:ext cx="21031200" cy="8702676"/>
            </a:xfrm>
            <a:custGeom>
              <a:avLst/>
              <a:ahLst/>
              <a:rect l="l" t="t" r="r" b="b"/>
              <a:pathLst>
                <a:path w="21031200" h="8702676">
                  <a:moveTo>
                    <a:pt x="0" y="0"/>
                  </a:moveTo>
                  <a:lnTo>
                    <a:pt x="21031200" y="0"/>
                  </a:lnTo>
                  <a:lnTo>
                    <a:pt x="21031200" y="8702676"/>
                  </a:lnTo>
                  <a:lnTo>
                    <a:pt x="0" y="8702676"/>
                  </a:lnTo>
                  <a:close/>
                </a:path>
              </a:pathLst>
            </a:custGeom>
            <a:solidFill>
              <a:srgbClr val="000000">
                <a:alpha val="0"/>
              </a:srgbClr>
            </a:solidFill>
          </p:spPr>
        </p:sp>
        <p:sp>
          <p:nvSpPr>
            <p:cNvPr id="1048750" name="TextBox 14"/>
            <p:cNvSpPr txBox="1"/>
            <p:nvPr/>
          </p:nvSpPr>
          <p:spPr>
            <a:xfrm>
              <a:off x="0" y="-19050"/>
              <a:ext cx="21031200" cy="8721726"/>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UML stands for Unified Modeling Language. UML is a standardized general-purpose modeling language in the field of object-oriented software engineering.   </a:t>
              </a:r>
            </a:p>
            <a:p>
              <a:pPr algn="l">
                <a:lnSpc>
                  <a:spcPts val="2592"/>
                </a:lnSpc>
              </a:pPr>
            </a:p>
          </p:txBody>
        </p:sp>
      </p:grpSp>
      <p:grpSp>
        <p:nvGrpSpPr>
          <p:cNvPr id="122" name="Group 15"/>
          <p:cNvGrpSpPr/>
          <p:nvPr/>
        </p:nvGrpSpPr>
        <p:grpSpPr>
          <a:xfrm rot="0">
            <a:off x="3898797" y="9716373"/>
            <a:ext cx="10210188" cy="566738"/>
            <a:chOff x="0" y="0"/>
            <a:chExt cx="13613584" cy="755650"/>
          </a:xfrm>
        </p:grpSpPr>
        <p:sp>
          <p:nvSpPr>
            <p:cNvPr id="1048751" name="Freeform 16"/>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752" name="Freeform 17"/>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753" name="TextBox 18"/>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123" name="Group 19"/>
          <p:cNvGrpSpPr/>
          <p:nvPr/>
        </p:nvGrpSpPr>
        <p:grpSpPr>
          <a:xfrm rot="0">
            <a:off x="867792" y="4036711"/>
            <a:ext cx="5374432" cy="461665"/>
            <a:chOff x="0" y="0"/>
            <a:chExt cx="7165910" cy="615554"/>
          </a:xfrm>
        </p:grpSpPr>
        <p:sp>
          <p:nvSpPr>
            <p:cNvPr id="1048754" name="Freeform 20"/>
            <p:cNvSpPr/>
            <p:nvPr/>
          </p:nvSpPr>
          <p:spPr>
            <a:xfrm rot="0" flipH="0" flipV="0">
              <a:off x="0" y="0"/>
              <a:ext cx="7165910" cy="615554"/>
            </a:xfrm>
            <a:custGeom>
              <a:avLst/>
              <a:ahLst/>
              <a:rect l="l" t="t" r="r" b="b"/>
              <a:pathLst>
                <a:path w="7165910" h="615554">
                  <a:moveTo>
                    <a:pt x="0" y="0"/>
                  </a:moveTo>
                  <a:lnTo>
                    <a:pt x="7165910" y="0"/>
                  </a:lnTo>
                  <a:lnTo>
                    <a:pt x="7165910" y="615554"/>
                  </a:lnTo>
                  <a:lnTo>
                    <a:pt x="0" y="615554"/>
                  </a:lnTo>
                  <a:close/>
                </a:path>
              </a:pathLst>
            </a:custGeom>
            <a:solidFill>
              <a:srgbClr val="000000">
                <a:alpha val="0"/>
              </a:srgbClr>
            </a:solidFill>
          </p:spPr>
        </p:sp>
        <p:sp>
          <p:nvSpPr>
            <p:cNvPr id="1048755" name="TextBox 21"/>
            <p:cNvSpPr txBox="1"/>
            <p:nvPr/>
          </p:nvSpPr>
          <p:spPr>
            <a:xfrm>
              <a:off x="0" y="-47625"/>
              <a:ext cx="7165910" cy="663179"/>
            </a:xfrm>
            <a:prstGeom prst="rect"/>
          </p:spPr>
          <p:txBody>
            <a:bodyPr anchor="t" bIns="0" lIns="0" rIns="0" rtlCol="0" tIns="0"/>
            <a:p>
              <a:pPr algn="l">
                <a:lnSpc>
                  <a:spcPts val="2520"/>
                </a:lnSpc>
              </a:pPr>
              <a:r>
                <a:rPr b="1" sz="2100" lang="en-US">
                  <a:solidFill>
                    <a:srgbClr val="000000"/>
                  </a:solidFill>
                  <a:latin typeface="Arial Bold"/>
                  <a:ea typeface="Arial Bold"/>
                  <a:cs typeface="Arial Bold"/>
                  <a:sym typeface="Arial Bold"/>
                </a:rPr>
                <a:t>Class Diagram </a:t>
              </a:r>
            </a:p>
          </p:txBody>
        </p:sp>
      </p:grpSp>
      <p:grpSp>
        <p:nvGrpSpPr>
          <p:cNvPr id="124" name="Group 22"/>
          <p:cNvGrpSpPr/>
          <p:nvPr/>
        </p:nvGrpSpPr>
        <p:grpSpPr>
          <a:xfrm rot="0">
            <a:off x="11924523" y="5143500"/>
            <a:ext cx="4184778" cy="784830"/>
            <a:chOff x="0" y="0"/>
            <a:chExt cx="5579704" cy="1046440"/>
          </a:xfrm>
        </p:grpSpPr>
        <p:sp>
          <p:nvSpPr>
            <p:cNvPr id="1048756" name="Freeform 23"/>
            <p:cNvSpPr/>
            <p:nvPr/>
          </p:nvSpPr>
          <p:spPr>
            <a:xfrm rot="0" flipH="0" flipV="0">
              <a:off x="0" y="0"/>
              <a:ext cx="5579704" cy="1046440"/>
            </a:xfrm>
            <a:custGeom>
              <a:avLst/>
              <a:ahLst/>
              <a:rect l="l" t="t" r="r" b="b"/>
              <a:pathLst>
                <a:path w="5579704" h="1046440">
                  <a:moveTo>
                    <a:pt x="0" y="0"/>
                  </a:moveTo>
                  <a:lnTo>
                    <a:pt x="5579704" y="0"/>
                  </a:lnTo>
                  <a:lnTo>
                    <a:pt x="5579704" y="1046440"/>
                  </a:lnTo>
                  <a:lnTo>
                    <a:pt x="0" y="1046440"/>
                  </a:lnTo>
                  <a:close/>
                </a:path>
              </a:pathLst>
            </a:custGeom>
            <a:solidFill>
              <a:srgbClr val="000000">
                <a:alpha val="0"/>
              </a:srgbClr>
            </a:solidFill>
          </p:spPr>
        </p:sp>
        <p:sp>
          <p:nvSpPr>
            <p:cNvPr id="1048757" name="TextBox 24"/>
            <p:cNvSpPr txBox="1"/>
            <p:nvPr/>
          </p:nvSpPr>
          <p:spPr>
            <a:xfrm>
              <a:off x="0" y="-47625"/>
              <a:ext cx="5579704" cy="1094065"/>
            </a:xfrm>
            <a:prstGeom prst="rect"/>
          </p:spPr>
          <p:txBody>
            <a:bodyPr anchor="t" bIns="0" lIns="0" rIns="0" rtlCol="0" tIns="0"/>
            <a:p>
              <a:pPr algn="l">
                <a:lnSpc>
                  <a:spcPts val="2520"/>
                </a:lnSpc>
              </a:pPr>
              <a:r>
                <a:rPr b="1" sz="2100" lang="en-US">
                  <a:solidFill>
                    <a:srgbClr val="000000"/>
                  </a:solidFill>
                  <a:latin typeface="Arial Bold"/>
                  <a:ea typeface="Arial Bold"/>
                  <a:cs typeface="Arial Bold"/>
                  <a:sym typeface="Arial Bold"/>
                </a:rPr>
                <a:t>Collabration Diagram </a:t>
              </a:r>
            </a:p>
            <a:p>
              <a:pPr algn="l">
                <a:lnSpc>
                  <a:spcPts val="2520"/>
                </a:lnSpc>
              </a:pPr>
            </a:p>
          </p:txBody>
        </p:sp>
      </p:grpSp>
      <p:sp>
        <p:nvSpPr>
          <p:cNvPr id="1048758" name="Freeform 25"/>
          <p:cNvSpPr/>
          <p:nvPr/>
        </p:nvSpPr>
        <p:spPr>
          <a:xfrm rot="0" flipH="0" flipV="0">
            <a:off x="4173116" y="3824627"/>
            <a:ext cx="11301259" cy="5594123"/>
          </a:xfrm>
          <a:custGeom>
            <a:avLst/>
            <a:ahLst/>
            <a:rect l="l" t="t" r="r" b="b"/>
            <a:pathLst>
              <a:path w="11301259" h="5594123">
                <a:moveTo>
                  <a:pt x="0" y="0"/>
                </a:moveTo>
                <a:lnTo>
                  <a:pt x="11301259" y="0"/>
                </a:lnTo>
                <a:lnTo>
                  <a:pt x="11301259" y="5594124"/>
                </a:lnTo>
                <a:lnTo>
                  <a:pt x="0" y="5594124"/>
                </a:lnTo>
                <a:lnTo>
                  <a:pt x="0" y="0"/>
                </a:lnTo>
                <a:close/>
              </a:path>
            </a:pathLst>
          </a:custGeom>
          <a:blipFill>
            <a:blip xmlns:r="http://schemas.openxmlformats.org/officeDocument/2006/relationships" r:embed="rId2"/>
            <a:stretch>
              <a:fillRect l="0" t="0" r="0" b="0"/>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759" name="Freeform 2"/>
          <p:cNvSpPr/>
          <p:nvPr/>
        </p:nvSpPr>
        <p:spPr>
          <a:xfrm rot="0" flipH="0" flipV="0">
            <a:off x="475727" y="477093"/>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26" name="Group 3"/>
          <p:cNvGrpSpPr/>
          <p:nvPr/>
        </p:nvGrpSpPr>
        <p:grpSpPr>
          <a:xfrm rot="0">
            <a:off x="2229822" y="2313798"/>
            <a:ext cx="14810401" cy="231757"/>
            <a:chOff x="0" y="0"/>
            <a:chExt cx="19747202" cy="309010"/>
          </a:xfrm>
        </p:grpSpPr>
        <p:sp>
          <p:nvSpPr>
            <p:cNvPr id="1048760"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761"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27" name="Group 6"/>
          <p:cNvGrpSpPr/>
          <p:nvPr/>
        </p:nvGrpSpPr>
        <p:grpSpPr>
          <a:xfrm rot="0">
            <a:off x="466200" y="2302071"/>
            <a:ext cx="1782674" cy="292050"/>
            <a:chOff x="0" y="0"/>
            <a:chExt cx="2376898" cy="389400"/>
          </a:xfrm>
        </p:grpSpPr>
        <p:sp>
          <p:nvSpPr>
            <p:cNvPr id="1048762"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763"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28" name="Group 9"/>
          <p:cNvGrpSpPr/>
          <p:nvPr/>
        </p:nvGrpSpPr>
        <p:grpSpPr>
          <a:xfrm rot="0">
            <a:off x="1670371" y="1028700"/>
            <a:ext cx="7964652" cy="1169196"/>
            <a:chOff x="0" y="0"/>
            <a:chExt cx="10619536" cy="1558928"/>
          </a:xfrm>
        </p:grpSpPr>
        <p:sp>
          <p:nvSpPr>
            <p:cNvPr id="1048764" name="Freeform 10"/>
            <p:cNvSpPr/>
            <p:nvPr/>
          </p:nvSpPr>
          <p:spPr>
            <a:xfrm rot="0" flipH="0" flipV="0">
              <a:off x="0" y="0"/>
              <a:ext cx="10619536" cy="1558928"/>
            </a:xfrm>
            <a:custGeom>
              <a:avLst/>
              <a:ahLst/>
              <a:rect l="l" t="t" r="r" b="b"/>
              <a:pathLst>
                <a:path w="10619536" h="1558928">
                  <a:moveTo>
                    <a:pt x="0" y="0"/>
                  </a:moveTo>
                  <a:lnTo>
                    <a:pt x="10619536" y="0"/>
                  </a:lnTo>
                  <a:lnTo>
                    <a:pt x="10619536" y="1558928"/>
                  </a:lnTo>
                  <a:lnTo>
                    <a:pt x="0" y="1558928"/>
                  </a:lnTo>
                  <a:close/>
                </a:path>
              </a:pathLst>
            </a:custGeom>
            <a:solidFill>
              <a:srgbClr val="000000">
                <a:alpha val="0"/>
              </a:srgbClr>
            </a:solidFill>
          </p:spPr>
        </p:sp>
        <p:sp>
          <p:nvSpPr>
            <p:cNvPr id="1048765" name="TextBox 11"/>
            <p:cNvSpPr txBox="1"/>
            <p:nvPr/>
          </p:nvSpPr>
          <p:spPr>
            <a:xfrm>
              <a:off x="0" y="-47625"/>
              <a:ext cx="10619536" cy="1606553"/>
            </a:xfrm>
            <a:prstGeom prst="rect"/>
          </p:spPr>
          <p:txBody>
            <a:bodyPr anchor="ctr" bIns="0" lIns="0" rIns="0" rtlCol="0" tIns="0"/>
            <a:p>
              <a:pPr algn="ctr">
                <a:lnSpc>
                  <a:spcPts val="5615"/>
                </a:lnSpc>
              </a:pPr>
              <a:r>
                <a:rPr sz="5199" lang="en-US">
                  <a:solidFill>
                    <a:srgbClr val="000000"/>
                  </a:solidFill>
                  <a:latin typeface="Times New Roman"/>
                  <a:ea typeface="Times New Roman"/>
                  <a:cs typeface="Times New Roman"/>
                  <a:sym typeface="Times New Roman"/>
                </a:rPr>
                <a:t>UML DIAGRAMS</a:t>
              </a:r>
            </a:p>
          </p:txBody>
        </p:sp>
      </p:grpSp>
      <p:grpSp>
        <p:nvGrpSpPr>
          <p:cNvPr id="129" name="Group 12"/>
          <p:cNvGrpSpPr/>
          <p:nvPr/>
        </p:nvGrpSpPr>
        <p:grpSpPr>
          <a:xfrm rot="0">
            <a:off x="1743845" y="3931275"/>
            <a:ext cx="5374432" cy="461665"/>
            <a:chOff x="0" y="0"/>
            <a:chExt cx="7165910" cy="615554"/>
          </a:xfrm>
        </p:grpSpPr>
        <p:sp>
          <p:nvSpPr>
            <p:cNvPr id="1048766" name="Freeform 13"/>
            <p:cNvSpPr/>
            <p:nvPr/>
          </p:nvSpPr>
          <p:spPr>
            <a:xfrm rot="0" flipH="0" flipV="0">
              <a:off x="0" y="0"/>
              <a:ext cx="7165910" cy="615554"/>
            </a:xfrm>
            <a:custGeom>
              <a:avLst/>
              <a:ahLst/>
              <a:rect l="l" t="t" r="r" b="b"/>
              <a:pathLst>
                <a:path w="7165910" h="615554">
                  <a:moveTo>
                    <a:pt x="0" y="0"/>
                  </a:moveTo>
                  <a:lnTo>
                    <a:pt x="7165910" y="0"/>
                  </a:lnTo>
                  <a:lnTo>
                    <a:pt x="7165910" y="615554"/>
                  </a:lnTo>
                  <a:lnTo>
                    <a:pt x="0" y="615554"/>
                  </a:lnTo>
                  <a:close/>
                </a:path>
              </a:pathLst>
            </a:custGeom>
            <a:solidFill>
              <a:srgbClr val="000000">
                <a:alpha val="0"/>
              </a:srgbClr>
            </a:solidFill>
          </p:spPr>
        </p:sp>
        <p:sp>
          <p:nvSpPr>
            <p:cNvPr id="1048767" name="TextBox 14"/>
            <p:cNvSpPr txBox="1"/>
            <p:nvPr/>
          </p:nvSpPr>
          <p:spPr>
            <a:xfrm>
              <a:off x="0" y="-47625"/>
              <a:ext cx="7165910" cy="663179"/>
            </a:xfrm>
            <a:prstGeom prst="rect"/>
          </p:spPr>
          <p:txBody>
            <a:bodyPr anchor="t" bIns="0" lIns="0" rIns="0" rtlCol="0" tIns="0"/>
            <a:p>
              <a:pPr algn="l">
                <a:lnSpc>
                  <a:spcPts val="2520"/>
                </a:lnSpc>
              </a:pPr>
              <a:r>
                <a:rPr b="1" sz="2100" lang="en-US">
                  <a:solidFill>
                    <a:srgbClr val="000000"/>
                  </a:solidFill>
                  <a:latin typeface="Arial Bold"/>
                  <a:ea typeface="Arial Bold"/>
                  <a:cs typeface="Arial Bold"/>
                  <a:sym typeface="Arial Bold"/>
                </a:rPr>
                <a:t>Activity diagram</a:t>
              </a:r>
            </a:p>
          </p:txBody>
        </p:sp>
      </p:grpSp>
      <p:grpSp>
        <p:nvGrpSpPr>
          <p:cNvPr id="130" name="Group 15"/>
          <p:cNvGrpSpPr/>
          <p:nvPr/>
        </p:nvGrpSpPr>
        <p:grpSpPr>
          <a:xfrm rot="0">
            <a:off x="1028700" y="2594121"/>
            <a:ext cx="15773400" cy="6527007"/>
            <a:chOff x="0" y="0"/>
            <a:chExt cx="21031200" cy="8702676"/>
          </a:xfrm>
        </p:grpSpPr>
        <p:sp>
          <p:nvSpPr>
            <p:cNvPr id="1048768" name="Freeform 16"/>
            <p:cNvSpPr/>
            <p:nvPr/>
          </p:nvSpPr>
          <p:spPr>
            <a:xfrm rot="0" flipH="0" flipV="0">
              <a:off x="0" y="0"/>
              <a:ext cx="21031200" cy="8702676"/>
            </a:xfrm>
            <a:custGeom>
              <a:avLst/>
              <a:ahLst/>
              <a:rect l="l" t="t" r="r" b="b"/>
              <a:pathLst>
                <a:path w="21031200" h="8702676">
                  <a:moveTo>
                    <a:pt x="0" y="0"/>
                  </a:moveTo>
                  <a:lnTo>
                    <a:pt x="21031200" y="0"/>
                  </a:lnTo>
                  <a:lnTo>
                    <a:pt x="21031200" y="8702676"/>
                  </a:lnTo>
                  <a:lnTo>
                    <a:pt x="0" y="8702676"/>
                  </a:lnTo>
                  <a:close/>
                </a:path>
              </a:pathLst>
            </a:custGeom>
            <a:solidFill>
              <a:srgbClr val="000000">
                <a:alpha val="0"/>
              </a:srgbClr>
            </a:solidFill>
          </p:spPr>
        </p:sp>
        <p:sp>
          <p:nvSpPr>
            <p:cNvPr id="1048769" name="TextBox 17"/>
            <p:cNvSpPr txBox="1"/>
            <p:nvPr/>
          </p:nvSpPr>
          <p:spPr>
            <a:xfrm>
              <a:off x="0" y="-19050"/>
              <a:ext cx="21031200" cy="8721726"/>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This activity diagram</a:t>
              </a:r>
              <a:r>
                <a:rPr sz="2400" lang="en-US">
                  <a:solidFill>
                    <a:srgbClr val="000000"/>
                  </a:solidFill>
                  <a:latin typeface="Times New Roman"/>
                  <a:ea typeface="Times New Roman"/>
                  <a:cs typeface="Times New Roman"/>
                  <a:sym typeface="Times New Roman"/>
                </a:rPr>
                <a:t> illustrates the structured workflow for detecting emergency vehicles and optimizing traffic management based on real-time video feeds. The process can be broken down into the following stages</a:t>
              </a: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sp>
        <p:nvSpPr>
          <p:cNvPr id="1048770" name="Freeform 18"/>
          <p:cNvSpPr/>
          <p:nvPr/>
        </p:nvSpPr>
        <p:spPr>
          <a:xfrm rot="0" flipH="0" flipV="0">
            <a:off x="5903624" y="3333689"/>
            <a:ext cx="4847181" cy="6356958"/>
          </a:xfrm>
          <a:custGeom>
            <a:avLst/>
            <a:ahLst/>
            <a:rect l="l" t="t" r="r" b="b"/>
            <a:pathLst>
              <a:path w="4847181" h="6356958">
                <a:moveTo>
                  <a:pt x="0" y="0"/>
                </a:moveTo>
                <a:lnTo>
                  <a:pt x="4847180" y="0"/>
                </a:lnTo>
                <a:lnTo>
                  <a:pt x="4847180" y="6356958"/>
                </a:lnTo>
                <a:lnTo>
                  <a:pt x="0" y="6356958"/>
                </a:lnTo>
                <a:lnTo>
                  <a:pt x="0" y="0"/>
                </a:lnTo>
                <a:close/>
              </a:path>
            </a:pathLst>
          </a:custGeom>
          <a:blipFill>
            <a:blip xmlns:r="http://schemas.openxmlformats.org/officeDocument/2006/relationships" r:embed="rId2"/>
            <a:stretch>
              <a:fillRect l="0" t="0" r="0" b="0"/>
            </a:stretch>
          </a:blipFill>
        </p:spPr>
      </p:sp>
      <p:grpSp>
        <p:nvGrpSpPr>
          <p:cNvPr id="131" name="Group 19"/>
          <p:cNvGrpSpPr/>
          <p:nvPr/>
        </p:nvGrpSpPr>
        <p:grpSpPr>
          <a:xfrm rot="0">
            <a:off x="3898797" y="9716373"/>
            <a:ext cx="10210188" cy="566738"/>
            <a:chOff x="0" y="0"/>
            <a:chExt cx="13613584" cy="755650"/>
          </a:xfrm>
        </p:grpSpPr>
        <p:sp>
          <p:nvSpPr>
            <p:cNvPr id="1048771" name="Freeform 2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772" name="Freeform 2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773" name="TextBox 2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774"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33" name="Group 3"/>
          <p:cNvGrpSpPr/>
          <p:nvPr/>
        </p:nvGrpSpPr>
        <p:grpSpPr>
          <a:xfrm rot="0">
            <a:off x="2229822" y="2313798"/>
            <a:ext cx="14810401" cy="231757"/>
            <a:chOff x="0" y="0"/>
            <a:chExt cx="19747202" cy="309010"/>
          </a:xfrm>
        </p:grpSpPr>
        <p:sp>
          <p:nvSpPr>
            <p:cNvPr id="1048775"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776"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34" name="Group 6"/>
          <p:cNvGrpSpPr/>
          <p:nvPr/>
        </p:nvGrpSpPr>
        <p:grpSpPr>
          <a:xfrm rot="0">
            <a:off x="466200" y="2302071"/>
            <a:ext cx="1782674" cy="292050"/>
            <a:chOff x="0" y="0"/>
            <a:chExt cx="2376898" cy="389400"/>
          </a:xfrm>
        </p:grpSpPr>
        <p:sp>
          <p:nvSpPr>
            <p:cNvPr id="1048777"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778"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35" name="Group 9"/>
          <p:cNvGrpSpPr/>
          <p:nvPr/>
        </p:nvGrpSpPr>
        <p:grpSpPr>
          <a:xfrm rot="0">
            <a:off x="1185075" y="2028798"/>
            <a:ext cx="15060438" cy="3525036"/>
            <a:chOff x="0" y="0"/>
            <a:chExt cx="20067886" cy="4697076"/>
          </a:xfrm>
        </p:grpSpPr>
        <p:sp>
          <p:nvSpPr>
            <p:cNvPr id="1048779" name="Freeform 10"/>
            <p:cNvSpPr/>
            <p:nvPr/>
          </p:nvSpPr>
          <p:spPr>
            <a:xfrm rot="0" flipH="0" flipV="0">
              <a:off x="0" y="0"/>
              <a:ext cx="20067887" cy="4697076"/>
            </a:xfrm>
            <a:custGeom>
              <a:avLst/>
              <a:ahLst/>
              <a:rect l="l" t="t" r="r" b="b"/>
              <a:pathLst>
                <a:path w="20067887" h="4697076">
                  <a:moveTo>
                    <a:pt x="0" y="0"/>
                  </a:moveTo>
                  <a:lnTo>
                    <a:pt x="20067887" y="0"/>
                  </a:lnTo>
                  <a:lnTo>
                    <a:pt x="20067887" y="4697076"/>
                  </a:lnTo>
                  <a:lnTo>
                    <a:pt x="0" y="4697076"/>
                  </a:lnTo>
                  <a:close/>
                </a:path>
              </a:pathLst>
            </a:custGeom>
            <a:solidFill>
              <a:srgbClr val="000000">
                <a:alpha val="0"/>
              </a:srgbClr>
            </a:solidFill>
          </p:spPr>
        </p:sp>
        <p:sp>
          <p:nvSpPr>
            <p:cNvPr id="1048780" name="TextBox 11"/>
            <p:cNvSpPr txBox="1"/>
            <p:nvPr/>
          </p:nvSpPr>
          <p:spPr>
            <a:xfrm>
              <a:off x="0" y="-19050"/>
              <a:ext cx="20067886" cy="4716126"/>
            </a:xfrm>
            <a:prstGeom prst="rect"/>
          </p:spPr>
          <p:txBody>
            <a:bodyPr anchor="ctr" bIns="0" lIns="0" rIns="0" rtlCol="0" tIns="0"/>
            <a:p>
              <a:pPr algn="just">
                <a:lnSpc>
                  <a:spcPts val="2592"/>
                </a:lnSpc>
              </a:pPr>
              <a:r>
                <a:rPr b="1" sz="2400" lang="en-US">
                  <a:solidFill>
                    <a:srgbClr val="000000"/>
                  </a:solidFill>
                  <a:latin typeface="Times New Roman Bold"/>
                  <a:ea typeface="Times New Roman Bold"/>
                  <a:cs typeface="Times New Roman Bold"/>
                  <a:sym typeface="Times New Roman Bold"/>
                </a:rPr>
                <a:t>SEQUENCE DIAGRAM: </a:t>
              </a:r>
              <a:r>
                <a:rPr sz="2400" lang="en-US">
                  <a:solidFill>
                    <a:srgbClr val="000000"/>
                  </a:solidFill>
                  <a:latin typeface="Times New Roman"/>
                  <a:ea typeface="Times New Roman"/>
                  <a:cs typeface="Times New Roman"/>
                  <a:sym typeface="Times New Roman"/>
                </a:rPr>
                <a:t>A sequence diagram in Unified Modeling Language (UML) is a kind of interaction diagram that shows how processes operate with one another and in what order. </a:t>
              </a:r>
            </a:p>
            <a:p>
              <a:pPr algn="just">
                <a:lnSpc>
                  <a:spcPts val="2592"/>
                </a:lnSpc>
              </a:pPr>
            </a:p>
            <a:p>
              <a:pPr algn="just">
                <a:lnSpc>
                  <a:spcPts val="2592"/>
                </a:lnSpc>
              </a:pPr>
            </a:p>
            <a:p>
              <a:pPr algn="just">
                <a:lnSpc>
                  <a:spcPts val="2592"/>
                </a:lnSpc>
              </a:pPr>
            </a:p>
            <a:p>
              <a:pPr algn="just">
                <a:lnSpc>
                  <a:spcPts val="2592"/>
                </a:lnSpc>
              </a:pPr>
            </a:p>
          </p:txBody>
        </p:sp>
      </p:grpSp>
      <p:grpSp>
        <p:nvGrpSpPr>
          <p:cNvPr id="136" name="Group 12"/>
          <p:cNvGrpSpPr/>
          <p:nvPr/>
        </p:nvGrpSpPr>
        <p:grpSpPr>
          <a:xfrm rot="0">
            <a:off x="3898797" y="9716373"/>
            <a:ext cx="10210188" cy="566738"/>
            <a:chOff x="0" y="0"/>
            <a:chExt cx="13613584" cy="755650"/>
          </a:xfrm>
        </p:grpSpPr>
        <p:sp>
          <p:nvSpPr>
            <p:cNvPr id="1048781" name="Freeform 1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782" name="Freeform 1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783" name="TextBox 1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
        <p:nvSpPr>
          <p:cNvPr id="1048784" name="Freeform 16"/>
          <p:cNvSpPr/>
          <p:nvPr/>
        </p:nvSpPr>
        <p:spPr>
          <a:xfrm rot="0" flipH="0" flipV="0">
            <a:off x="3493371" y="3791316"/>
            <a:ext cx="11301259" cy="5466984"/>
          </a:xfrm>
          <a:custGeom>
            <a:avLst/>
            <a:ahLst/>
            <a:rect l="l" t="t" r="r" b="b"/>
            <a:pathLst>
              <a:path w="11301259" h="5466984">
                <a:moveTo>
                  <a:pt x="0" y="0"/>
                </a:moveTo>
                <a:lnTo>
                  <a:pt x="11301258" y="0"/>
                </a:lnTo>
                <a:lnTo>
                  <a:pt x="11301258" y="5466984"/>
                </a:lnTo>
                <a:lnTo>
                  <a:pt x="0" y="5466984"/>
                </a:lnTo>
                <a:lnTo>
                  <a:pt x="0" y="0"/>
                </a:lnTo>
                <a:close/>
              </a:path>
            </a:pathLst>
          </a:custGeom>
          <a:blipFill>
            <a:blip xmlns:r="http://schemas.openxmlformats.org/officeDocument/2006/relationships" r:embed="rId2"/>
            <a:stretch>
              <a:fillRect l="0" t="0" r="0" b="0"/>
            </a:stretch>
          </a:blipFill>
        </p:spPr>
      </p:sp>
      <p:grpSp>
        <p:nvGrpSpPr>
          <p:cNvPr id="137" name="Group 17"/>
          <p:cNvGrpSpPr/>
          <p:nvPr/>
        </p:nvGrpSpPr>
        <p:grpSpPr>
          <a:xfrm rot="0">
            <a:off x="1670371" y="1028700"/>
            <a:ext cx="7964652" cy="1169196"/>
            <a:chOff x="0" y="0"/>
            <a:chExt cx="10619536" cy="1558928"/>
          </a:xfrm>
        </p:grpSpPr>
        <p:sp>
          <p:nvSpPr>
            <p:cNvPr id="1048785" name="Freeform 18"/>
            <p:cNvSpPr/>
            <p:nvPr/>
          </p:nvSpPr>
          <p:spPr>
            <a:xfrm rot="0" flipH="0" flipV="0">
              <a:off x="0" y="0"/>
              <a:ext cx="10619536" cy="1558928"/>
            </a:xfrm>
            <a:custGeom>
              <a:avLst/>
              <a:ahLst/>
              <a:rect l="l" t="t" r="r" b="b"/>
              <a:pathLst>
                <a:path w="10619536" h="1558928">
                  <a:moveTo>
                    <a:pt x="0" y="0"/>
                  </a:moveTo>
                  <a:lnTo>
                    <a:pt x="10619536" y="0"/>
                  </a:lnTo>
                  <a:lnTo>
                    <a:pt x="10619536" y="1558928"/>
                  </a:lnTo>
                  <a:lnTo>
                    <a:pt x="0" y="1558928"/>
                  </a:lnTo>
                  <a:close/>
                </a:path>
              </a:pathLst>
            </a:custGeom>
            <a:solidFill>
              <a:srgbClr val="000000">
                <a:alpha val="0"/>
              </a:srgbClr>
            </a:solidFill>
          </p:spPr>
        </p:sp>
        <p:sp>
          <p:nvSpPr>
            <p:cNvPr id="1048786" name="TextBox 19"/>
            <p:cNvSpPr txBox="1"/>
            <p:nvPr/>
          </p:nvSpPr>
          <p:spPr>
            <a:xfrm>
              <a:off x="0" y="-47625"/>
              <a:ext cx="10619536" cy="1606553"/>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UML DIAGRAMS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793"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41" name="Group 3"/>
          <p:cNvGrpSpPr/>
          <p:nvPr/>
        </p:nvGrpSpPr>
        <p:grpSpPr>
          <a:xfrm rot="0">
            <a:off x="2229822" y="2313798"/>
            <a:ext cx="14810401" cy="231757"/>
            <a:chOff x="0" y="0"/>
            <a:chExt cx="19747202" cy="309010"/>
          </a:xfrm>
        </p:grpSpPr>
        <p:sp>
          <p:nvSpPr>
            <p:cNvPr id="1048794"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795"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42" name="Group 6"/>
          <p:cNvGrpSpPr/>
          <p:nvPr/>
        </p:nvGrpSpPr>
        <p:grpSpPr>
          <a:xfrm rot="0">
            <a:off x="466200" y="2302071"/>
            <a:ext cx="1782674" cy="292050"/>
            <a:chOff x="0" y="0"/>
            <a:chExt cx="2376898" cy="389400"/>
          </a:xfrm>
        </p:grpSpPr>
        <p:sp>
          <p:nvSpPr>
            <p:cNvPr id="1048796"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797"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43" name="Group 9"/>
          <p:cNvGrpSpPr/>
          <p:nvPr/>
        </p:nvGrpSpPr>
        <p:grpSpPr>
          <a:xfrm rot="0">
            <a:off x="2000775" y="993711"/>
            <a:ext cx="11267278" cy="1005332"/>
            <a:chOff x="0" y="0"/>
            <a:chExt cx="15023038" cy="1340443"/>
          </a:xfrm>
        </p:grpSpPr>
        <p:sp>
          <p:nvSpPr>
            <p:cNvPr id="1048798" name="Freeform 10"/>
            <p:cNvSpPr/>
            <p:nvPr/>
          </p:nvSpPr>
          <p:spPr>
            <a:xfrm rot="0" flipH="0" flipV="0">
              <a:off x="0" y="0"/>
              <a:ext cx="15023038" cy="1340443"/>
            </a:xfrm>
            <a:custGeom>
              <a:avLst/>
              <a:ahLst/>
              <a:rect l="l" t="t" r="r" b="b"/>
              <a:pathLst>
                <a:path w="15023038" h="1340443">
                  <a:moveTo>
                    <a:pt x="0" y="0"/>
                  </a:moveTo>
                  <a:lnTo>
                    <a:pt x="15023038" y="0"/>
                  </a:lnTo>
                  <a:lnTo>
                    <a:pt x="15023038" y="1340443"/>
                  </a:lnTo>
                  <a:lnTo>
                    <a:pt x="0" y="1340443"/>
                  </a:lnTo>
                  <a:close/>
                </a:path>
              </a:pathLst>
            </a:custGeom>
            <a:solidFill>
              <a:srgbClr val="000000">
                <a:alpha val="0"/>
              </a:srgbClr>
            </a:solidFill>
          </p:spPr>
        </p:sp>
        <p:sp>
          <p:nvSpPr>
            <p:cNvPr id="1048799" name="TextBox 11"/>
            <p:cNvSpPr txBox="1"/>
            <p:nvPr/>
          </p:nvSpPr>
          <p:spPr>
            <a:xfrm>
              <a:off x="0" y="-47625"/>
              <a:ext cx="15023038" cy="1388068"/>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SYSTEM IMPLEMENTATION </a:t>
              </a:r>
            </a:p>
          </p:txBody>
        </p:sp>
      </p:grpSp>
      <p:grpSp>
        <p:nvGrpSpPr>
          <p:cNvPr id="144" name="Group 12"/>
          <p:cNvGrpSpPr/>
          <p:nvPr/>
        </p:nvGrpSpPr>
        <p:grpSpPr>
          <a:xfrm rot="0">
            <a:off x="3898797" y="9716373"/>
            <a:ext cx="10210188" cy="566738"/>
            <a:chOff x="0" y="0"/>
            <a:chExt cx="13613584" cy="755650"/>
          </a:xfrm>
        </p:grpSpPr>
        <p:sp>
          <p:nvSpPr>
            <p:cNvPr id="1048800" name="Freeform 1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801" name="Freeform 1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802" name="TextBox 1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145" name="Group 16"/>
          <p:cNvGrpSpPr/>
          <p:nvPr/>
        </p:nvGrpSpPr>
        <p:grpSpPr>
          <a:xfrm rot="0">
            <a:off x="746449" y="3533208"/>
            <a:ext cx="16795101" cy="5032148"/>
            <a:chOff x="0" y="0"/>
            <a:chExt cx="22393468" cy="6709530"/>
          </a:xfrm>
        </p:grpSpPr>
        <p:sp>
          <p:nvSpPr>
            <p:cNvPr id="1048803" name="Freeform 17"/>
            <p:cNvSpPr/>
            <p:nvPr/>
          </p:nvSpPr>
          <p:spPr>
            <a:xfrm rot="0" flipH="0" flipV="0">
              <a:off x="0" y="0"/>
              <a:ext cx="22393469" cy="6709530"/>
            </a:xfrm>
            <a:custGeom>
              <a:avLst/>
              <a:ahLst/>
              <a:rect l="l" t="t" r="r" b="b"/>
              <a:pathLst>
                <a:path w="22393469" h="6709530">
                  <a:moveTo>
                    <a:pt x="0" y="0"/>
                  </a:moveTo>
                  <a:lnTo>
                    <a:pt x="22393469" y="0"/>
                  </a:lnTo>
                  <a:lnTo>
                    <a:pt x="22393469" y="6709530"/>
                  </a:lnTo>
                  <a:lnTo>
                    <a:pt x="0" y="6709530"/>
                  </a:lnTo>
                  <a:close/>
                </a:path>
              </a:pathLst>
            </a:custGeom>
            <a:solidFill>
              <a:srgbClr val="000000">
                <a:alpha val="0"/>
              </a:srgbClr>
            </a:solidFill>
          </p:spPr>
        </p:sp>
        <p:sp>
          <p:nvSpPr>
            <p:cNvPr id="1048804" name="TextBox 18"/>
            <p:cNvSpPr txBox="1"/>
            <p:nvPr/>
          </p:nvSpPr>
          <p:spPr>
            <a:xfrm>
              <a:off x="0" y="-57150"/>
              <a:ext cx="22393468" cy="6766680"/>
            </a:xfrm>
            <a:prstGeom prst="rect"/>
          </p:spPr>
          <p:txBody>
            <a:bodyPr anchor="t" bIns="0" lIns="0" rIns="0" rtlCol="0" tIns="0"/>
            <a:p>
              <a:pPr algn="l">
                <a:lnSpc>
                  <a:spcPts val="3240"/>
                </a:lnSpc>
              </a:pPr>
              <a:r>
                <a:rPr sz="2700" lang="en-US">
                  <a:solidFill>
                    <a:srgbClr val="000000"/>
                  </a:solidFill>
                  <a:latin typeface="Arial"/>
                  <a:ea typeface="Arial"/>
                  <a:cs typeface="Arial"/>
                  <a:sym typeface="Arial"/>
                </a:rPr>
                <a:t>The Emergency Vehicle Detection System has key functions to detect emergency vehicles and manage traffic signals.</a:t>
              </a:r>
            </a:p>
            <a:p>
              <a:pPr algn="l" indent="-244316" lvl="1" marL="488632">
                <a:lnSpc>
                  <a:spcPts val="3240"/>
                </a:lnSpc>
                <a:buFont typeface="Arial"/>
                <a:buChar char="•"/>
              </a:pPr>
              <a:r>
                <a:rPr sz="2700" lang="en-US">
                  <a:solidFill>
                    <a:srgbClr val="000000"/>
                  </a:solidFill>
                  <a:latin typeface="Arial"/>
                  <a:ea typeface="Arial"/>
                  <a:cs typeface="Arial"/>
                  <a:sym typeface="Arial"/>
                </a:rPr>
                <a:t>Real-Time Video Capture: Captures live video from cameras at intersections for monitoring.</a:t>
              </a:r>
            </a:p>
            <a:p>
              <a:pPr algn="l" indent="-244316" lvl="1" marL="488632">
                <a:lnSpc>
                  <a:spcPts val="3240"/>
                </a:lnSpc>
                <a:buFont typeface="Arial"/>
                <a:buChar char="•"/>
              </a:pPr>
              <a:r>
                <a:rPr sz="2700" lang="en-US">
                  <a:solidFill>
                    <a:srgbClr val="000000"/>
                  </a:solidFill>
                  <a:latin typeface="Arial"/>
                  <a:ea typeface="Arial"/>
                  <a:cs typeface="Arial"/>
                  <a:sym typeface="Arial"/>
                </a:rPr>
                <a:t>Image Preprocessing: Enhances captured frames to optimize them for detection.</a:t>
              </a:r>
            </a:p>
            <a:p>
              <a:pPr algn="l" indent="-244316" lvl="1" marL="488632">
                <a:lnSpc>
                  <a:spcPts val="3240"/>
                </a:lnSpc>
                <a:buFont typeface="Arial"/>
                <a:buChar char="•"/>
              </a:pPr>
              <a:r>
                <a:rPr sz="2700" lang="en-US">
                  <a:solidFill>
                    <a:srgbClr val="000000"/>
                  </a:solidFill>
                  <a:latin typeface="Arial"/>
                  <a:ea typeface="Arial"/>
                  <a:cs typeface="Arial"/>
                  <a:sym typeface="Arial"/>
                </a:rPr>
                <a:t>Vehicle Detection: Uses algorithms (e.g., YOLO, Faster R-CNN) to detect and identify vehicles.</a:t>
              </a:r>
            </a:p>
            <a:p>
              <a:pPr algn="l" indent="-244316" lvl="1" marL="488632">
                <a:lnSpc>
                  <a:spcPts val="3240"/>
                </a:lnSpc>
                <a:buFont typeface="Arial"/>
                <a:buChar char="•"/>
              </a:pPr>
              <a:r>
                <a:rPr sz="2700" lang="en-US">
                  <a:solidFill>
                    <a:srgbClr val="000000"/>
                  </a:solidFill>
                  <a:latin typeface="Arial"/>
                  <a:ea typeface="Arial"/>
                  <a:cs typeface="Arial"/>
                  <a:sym typeface="Arial"/>
                </a:rPr>
                <a:t>Emergency Vehicle Classification: Classifies vehicles using deep</a:t>
              </a:r>
              <a:r>
                <a:rPr sz="2700" lang="en-US">
                  <a:solidFill>
                    <a:srgbClr val="000000"/>
                  </a:solidFill>
                  <a:latin typeface="Arial"/>
                  <a:ea typeface="Arial"/>
                  <a:cs typeface="Arial"/>
                  <a:sym typeface="Arial"/>
                </a:rPr>
                <a:t> learning models (e.g., MobileNetV2).</a:t>
              </a:r>
            </a:p>
            <a:p>
              <a:pPr algn="l" indent="-244316" lvl="1" marL="488632">
                <a:lnSpc>
                  <a:spcPts val="3240"/>
                </a:lnSpc>
                <a:buFont typeface="Arial"/>
                <a:buChar char="•"/>
              </a:pPr>
              <a:r>
                <a:rPr sz="2700" lang="en-US">
                  <a:solidFill>
                    <a:srgbClr val="000000"/>
                  </a:solidFill>
                  <a:latin typeface="Arial"/>
                  <a:ea typeface="Arial"/>
                  <a:cs typeface="Arial"/>
                  <a:sym typeface="Arial"/>
                </a:rPr>
                <a:t>Traffic Signal Adjustment: Adjusts signals for emergency vehicles to pass without delay.</a:t>
              </a:r>
            </a:p>
            <a:p>
              <a:pPr algn="l" indent="-244316" lvl="1" marL="488632">
                <a:lnSpc>
                  <a:spcPts val="3240"/>
                </a:lnSpc>
                <a:buFont typeface="Arial"/>
                <a:buChar char="•"/>
              </a:pPr>
              <a:r>
                <a:rPr sz="2700" lang="en-US">
                  <a:solidFill>
                    <a:srgbClr val="000000"/>
                  </a:solidFill>
                  <a:latin typeface="Arial"/>
                  <a:ea typeface="Arial"/>
                  <a:cs typeface="Arial"/>
                  <a:sym typeface="Arial"/>
                </a:rPr>
                <a:t>Real-Time Alerts: Sends alerts to drivers and controllers when an emergency vehicle is detected.</a:t>
              </a:r>
            </a:p>
            <a:p>
              <a:pPr algn="l" indent="-244316" lvl="1" marL="488632">
                <a:lnSpc>
                  <a:spcPts val="3240"/>
                </a:lnSpc>
              </a:pPr>
              <a:r>
                <a:rPr sz="2700" lang="en-US">
                  <a:solidFill>
                    <a:srgbClr val="000000"/>
                  </a:solidFill>
                  <a:latin typeface="Arial"/>
                  <a:ea typeface="Arial"/>
                  <a:cs typeface="Arial"/>
                  <a:sym typeface="Arial"/>
                </a:rPr>
                <a:t>Operator Interface: Allows operators to control and monitor the system.</a:t>
              </a:r>
            </a:p>
            <a:p>
              <a:pPr algn="l" indent="-244316" lvl="1" marL="488632">
                <a:lnSpc>
                  <a:spcPts val="3240"/>
                </a:lnSpc>
              </a:p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811"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49" name="Group 3"/>
          <p:cNvGrpSpPr/>
          <p:nvPr/>
        </p:nvGrpSpPr>
        <p:grpSpPr>
          <a:xfrm rot="0">
            <a:off x="2229822" y="2313798"/>
            <a:ext cx="14810401" cy="231757"/>
            <a:chOff x="0" y="0"/>
            <a:chExt cx="19747202" cy="309010"/>
          </a:xfrm>
        </p:grpSpPr>
        <p:sp>
          <p:nvSpPr>
            <p:cNvPr id="1048812"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813"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50" name="Group 6"/>
          <p:cNvGrpSpPr/>
          <p:nvPr/>
        </p:nvGrpSpPr>
        <p:grpSpPr>
          <a:xfrm rot="0">
            <a:off x="466200" y="2302071"/>
            <a:ext cx="1782674" cy="292050"/>
            <a:chOff x="0" y="0"/>
            <a:chExt cx="2376898" cy="389400"/>
          </a:xfrm>
        </p:grpSpPr>
        <p:sp>
          <p:nvSpPr>
            <p:cNvPr id="1048814"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815"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51" name="Group 9"/>
          <p:cNvGrpSpPr/>
          <p:nvPr/>
        </p:nvGrpSpPr>
        <p:grpSpPr>
          <a:xfrm rot="0">
            <a:off x="2066081" y="1249113"/>
            <a:ext cx="7568941" cy="1005333"/>
            <a:chOff x="0" y="0"/>
            <a:chExt cx="10091922" cy="1340444"/>
          </a:xfrm>
        </p:grpSpPr>
        <p:sp>
          <p:nvSpPr>
            <p:cNvPr id="1048816" name="Freeform 10"/>
            <p:cNvSpPr/>
            <p:nvPr/>
          </p:nvSpPr>
          <p:spPr>
            <a:xfrm rot="0" flipH="0" flipV="0">
              <a:off x="0" y="0"/>
              <a:ext cx="10091922" cy="1340444"/>
            </a:xfrm>
            <a:custGeom>
              <a:avLst/>
              <a:ahLst/>
              <a:rect l="l" t="t" r="r" b="b"/>
              <a:pathLst>
                <a:path w="10091922" h="1340444">
                  <a:moveTo>
                    <a:pt x="0" y="0"/>
                  </a:moveTo>
                  <a:lnTo>
                    <a:pt x="10091922" y="0"/>
                  </a:lnTo>
                  <a:lnTo>
                    <a:pt x="10091922" y="1340444"/>
                  </a:lnTo>
                  <a:lnTo>
                    <a:pt x="0" y="1340444"/>
                  </a:lnTo>
                  <a:close/>
                </a:path>
              </a:pathLst>
            </a:custGeom>
            <a:solidFill>
              <a:srgbClr val="000000">
                <a:alpha val="0"/>
              </a:srgbClr>
            </a:solidFill>
          </p:spPr>
        </p:sp>
        <p:sp>
          <p:nvSpPr>
            <p:cNvPr id="1048817" name="TextBox 11"/>
            <p:cNvSpPr txBox="1"/>
            <p:nvPr/>
          </p:nvSpPr>
          <p:spPr>
            <a:xfrm>
              <a:off x="0" y="-47625"/>
              <a:ext cx="10091922" cy="1388069"/>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IMPLEMENTATION</a:t>
              </a:r>
            </a:p>
          </p:txBody>
        </p:sp>
      </p:grpSp>
      <p:grpSp>
        <p:nvGrpSpPr>
          <p:cNvPr id="152" name="Group 12"/>
          <p:cNvGrpSpPr/>
          <p:nvPr/>
        </p:nvGrpSpPr>
        <p:grpSpPr>
          <a:xfrm rot="0">
            <a:off x="3898797" y="9716373"/>
            <a:ext cx="10210188" cy="566738"/>
            <a:chOff x="0" y="0"/>
            <a:chExt cx="13613584" cy="755650"/>
          </a:xfrm>
        </p:grpSpPr>
        <p:sp>
          <p:nvSpPr>
            <p:cNvPr id="1048818" name="Freeform 1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819" name="Freeform 1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820" name="TextBox 1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153" name="Group 16"/>
          <p:cNvGrpSpPr/>
          <p:nvPr/>
        </p:nvGrpSpPr>
        <p:grpSpPr>
          <a:xfrm rot="0">
            <a:off x="1028700" y="2594121"/>
            <a:ext cx="15773400" cy="6615684"/>
            <a:chOff x="0" y="0"/>
            <a:chExt cx="21031200" cy="8820912"/>
          </a:xfrm>
        </p:grpSpPr>
        <p:sp>
          <p:nvSpPr>
            <p:cNvPr id="1048821" name="Freeform 17"/>
            <p:cNvSpPr/>
            <p:nvPr/>
          </p:nvSpPr>
          <p:spPr>
            <a:xfrm rot="0" flipH="0" flipV="0">
              <a:off x="0" y="0"/>
              <a:ext cx="21031200" cy="8820912"/>
            </a:xfrm>
            <a:custGeom>
              <a:avLst/>
              <a:ahLst/>
              <a:rect l="l" t="t" r="r" b="b"/>
              <a:pathLst>
                <a:path w="21031200" h="8820912">
                  <a:moveTo>
                    <a:pt x="0" y="0"/>
                  </a:moveTo>
                  <a:lnTo>
                    <a:pt x="21031200" y="0"/>
                  </a:lnTo>
                  <a:lnTo>
                    <a:pt x="21031200" y="8820912"/>
                  </a:lnTo>
                  <a:lnTo>
                    <a:pt x="0" y="8820912"/>
                  </a:lnTo>
                  <a:close/>
                </a:path>
              </a:pathLst>
            </a:custGeom>
            <a:solidFill>
              <a:srgbClr val="000000">
                <a:alpha val="0"/>
              </a:srgbClr>
            </a:solidFill>
          </p:spPr>
        </p:sp>
        <p:sp>
          <p:nvSpPr>
            <p:cNvPr id="1048822" name="TextBox 18"/>
            <p:cNvSpPr txBox="1"/>
            <p:nvPr/>
          </p:nvSpPr>
          <p:spPr>
            <a:xfrm>
              <a:off x="0" y="-19050"/>
              <a:ext cx="21031200" cy="8839962"/>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CODE:</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!pip install roboflow</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from</a:t>
              </a:r>
              <a:r>
                <a:rPr sz="2400" lang="en-US">
                  <a:solidFill>
                    <a:srgbClr val="000000"/>
                  </a:solidFill>
                  <a:latin typeface="Times New Roman"/>
                  <a:ea typeface="Times New Roman"/>
                  <a:cs typeface="Times New Roman"/>
                  <a:sym typeface="Times New Roman"/>
                </a:rPr>
                <a:t> roboflow import Roboflow</a:t>
              </a:r>
            </a:p>
            <a:p>
              <a:pPr algn="l">
                <a:lnSpc>
                  <a:spcPts val="2592"/>
                </a:lnSpc>
              </a:pPr>
              <a:r>
                <a:rPr sz="2400" lang="en-US">
                  <a:solidFill>
                    <a:srgbClr val="000000"/>
                  </a:solidFill>
                  <a:latin typeface="Times New Roman"/>
                  <a:ea typeface="Times New Roman"/>
                  <a:cs typeface="Times New Roman"/>
                  <a:sym typeface="Times New Roman"/>
                </a:rPr>
                <a:t>rf = Roboflow(api_key="BQ4H4sPdMabRQX9Gzt4W")</a:t>
              </a:r>
            </a:p>
            <a:p>
              <a:pPr algn="l">
                <a:lnSpc>
                  <a:spcPts val="2592"/>
                </a:lnSpc>
              </a:pPr>
              <a:r>
                <a:rPr sz="2400" lang="en-US">
                  <a:solidFill>
                    <a:srgbClr val="000000"/>
                  </a:solidFill>
                  <a:latin typeface="Times New Roman"/>
                  <a:ea typeface="Times New Roman"/>
                  <a:cs typeface="Times New Roman"/>
                  <a:sym typeface="Times New Roman"/>
                </a:rPr>
                <a:t>project = rf.workspace("yolov7-v0erh").project("emergency-nonemergency-vehicle")</a:t>
              </a:r>
            </a:p>
            <a:p>
              <a:pPr algn="l">
                <a:lnSpc>
                  <a:spcPts val="2592"/>
                </a:lnSpc>
              </a:pPr>
              <a:r>
                <a:rPr sz="2400" lang="en-US">
                  <a:solidFill>
                    <a:srgbClr val="000000"/>
                  </a:solidFill>
                  <a:latin typeface="Times New Roman"/>
                  <a:ea typeface="Times New Roman"/>
                  <a:cs typeface="Times New Roman"/>
                  <a:sym typeface="Times New Roman"/>
                </a:rPr>
                <a:t>version = project.version(7)</a:t>
              </a:r>
            </a:p>
            <a:p>
              <a:pPr algn="l">
                <a:lnSpc>
                  <a:spcPts val="2592"/>
                </a:lnSpc>
              </a:pPr>
              <a:r>
                <a:rPr sz="2400" lang="en-US">
                  <a:solidFill>
                    <a:srgbClr val="000000"/>
                  </a:solidFill>
                  <a:latin typeface="Times New Roman"/>
                  <a:ea typeface="Times New Roman"/>
                  <a:cs typeface="Times New Roman"/>
                  <a:sym typeface="Times New Roman"/>
                </a:rPr>
                <a:t>dataset = version.download("coco")</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Clone YOLOv5 repository</a:t>
              </a:r>
            </a:p>
            <a:p>
              <a:pPr algn="l">
                <a:lnSpc>
                  <a:spcPts val="2592"/>
                </a:lnSpc>
              </a:pPr>
              <a:r>
                <a:rPr sz="2400" lang="en-US">
                  <a:solidFill>
                    <a:srgbClr val="000000"/>
                  </a:solidFill>
                  <a:latin typeface="Times New Roman"/>
                  <a:ea typeface="Times New Roman"/>
                  <a:cs typeface="Times New Roman"/>
                  <a:sym typeface="Times New Roman"/>
                </a:rPr>
                <a:t>!git clone https://github.com/ultralytics/yolov5.git</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%cd yolov5</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Install dependencies</a:t>
              </a:r>
            </a:p>
            <a:p>
              <a:pPr algn="l">
                <a:lnSpc>
                  <a:spcPts val="2592"/>
                </a:lnSpc>
              </a:pPr>
              <a:r>
                <a:rPr sz="2400" lang="en-US">
                  <a:solidFill>
                    <a:srgbClr val="000000"/>
                  </a:solidFill>
                  <a:latin typeface="Times New Roman"/>
                  <a:ea typeface="Times New Roman"/>
                  <a:cs typeface="Times New Roman"/>
                  <a:sym typeface="Times New Roman"/>
                </a:rPr>
                <a:t>!pip install -r requirements.txt</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829"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57" name="Group 3"/>
          <p:cNvGrpSpPr/>
          <p:nvPr/>
        </p:nvGrpSpPr>
        <p:grpSpPr>
          <a:xfrm rot="0">
            <a:off x="2229822" y="2313798"/>
            <a:ext cx="14810401" cy="231757"/>
            <a:chOff x="0" y="0"/>
            <a:chExt cx="19747202" cy="309010"/>
          </a:xfrm>
        </p:grpSpPr>
        <p:sp>
          <p:nvSpPr>
            <p:cNvPr id="1048830"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831"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58" name="Group 6"/>
          <p:cNvGrpSpPr/>
          <p:nvPr/>
        </p:nvGrpSpPr>
        <p:grpSpPr>
          <a:xfrm rot="0">
            <a:off x="466200" y="2302071"/>
            <a:ext cx="1782674" cy="292050"/>
            <a:chOff x="0" y="0"/>
            <a:chExt cx="2376898" cy="389400"/>
          </a:xfrm>
        </p:grpSpPr>
        <p:sp>
          <p:nvSpPr>
            <p:cNvPr id="1048832"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833"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59" name="Group 9"/>
          <p:cNvGrpSpPr/>
          <p:nvPr/>
        </p:nvGrpSpPr>
        <p:grpSpPr>
          <a:xfrm rot="0">
            <a:off x="3898797" y="9716373"/>
            <a:ext cx="10210188" cy="566738"/>
            <a:chOff x="0" y="0"/>
            <a:chExt cx="13613584" cy="755650"/>
          </a:xfrm>
        </p:grpSpPr>
        <p:sp>
          <p:nvSpPr>
            <p:cNvPr id="1048834" name="Freeform 1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835" name="Freeform 1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836" name="TextBox 1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160" name="Group 13"/>
          <p:cNvGrpSpPr/>
          <p:nvPr/>
        </p:nvGrpSpPr>
        <p:grpSpPr>
          <a:xfrm rot="0">
            <a:off x="1028700" y="2776839"/>
            <a:ext cx="15773400" cy="6939534"/>
            <a:chOff x="0" y="0"/>
            <a:chExt cx="21031200" cy="9252712"/>
          </a:xfrm>
        </p:grpSpPr>
        <p:sp>
          <p:nvSpPr>
            <p:cNvPr id="1048837" name="Freeform 14"/>
            <p:cNvSpPr/>
            <p:nvPr/>
          </p:nvSpPr>
          <p:spPr>
            <a:xfrm rot="0" flipH="0" flipV="0">
              <a:off x="0" y="0"/>
              <a:ext cx="21031200" cy="9252712"/>
            </a:xfrm>
            <a:custGeom>
              <a:avLst/>
              <a:ahLst/>
              <a:rect l="l" t="t" r="r" b="b"/>
              <a:pathLst>
                <a:path w="21031200" h="9252712">
                  <a:moveTo>
                    <a:pt x="0" y="0"/>
                  </a:moveTo>
                  <a:lnTo>
                    <a:pt x="21031200" y="0"/>
                  </a:lnTo>
                  <a:lnTo>
                    <a:pt x="21031200" y="9252712"/>
                  </a:lnTo>
                  <a:lnTo>
                    <a:pt x="0" y="9252712"/>
                  </a:lnTo>
                  <a:close/>
                </a:path>
              </a:pathLst>
            </a:custGeom>
            <a:solidFill>
              <a:srgbClr val="000000">
                <a:alpha val="0"/>
              </a:srgbClr>
            </a:solidFill>
          </p:spPr>
        </p:sp>
        <p:sp>
          <p:nvSpPr>
            <p:cNvPr id="1048838" name="TextBox 15"/>
            <p:cNvSpPr txBox="1"/>
            <p:nvPr/>
          </p:nvSpPr>
          <p:spPr>
            <a:xfrm>
              <a:off x="0" y="-19050"/>
              <a:ext cx="21031200" cy="9271762"/>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import os</a:t>
              </a:r>
            </a:p>
            <a:p>
              <a:pPr algn="l">
                <a:lnSpc>
                  <a:spcPts val="2592"/>
                </a:lnSpc>
              </a:pPr>
              <a:r>
                <a:rPr sz="2400" lang="en-US">
                  <a:solidFill>
                    <a:srgbClr val="000000"/>
                  </a:solidFill>
                  <a:latin typeface="Times New Roman"/>
                  <a:ea typeface="Times New Roman"/>
                  <a:cs typeface="Times New Roman"/>
                  <a:sym typeface="Times New Roman"/>
                </a:rPr>
                <a:t>import shutil</a:t>
              </a:r>
            </a:p>
            <a:p>
              <a:pPr algn="l">
                <a:lnSpc>
                  <a:spcPts val="2592"/>
                </a:lnSpc>
              </a:pPr>
              <a:r>
                <a:rPr sz="2400" lang="en-US">
                  <a:solidFill>
                    <a:srgbClr val="000000"/>
                  </a:solidFill>
                  <a:latin typeface="Times New Roman"/>
                  <a:ea typeface="Times New Roman"/>
                  <a:cs typeface="Times New Roman"/>
                  <a:sym typeface="Times New Roman"/>
                </a:rPr>
                <a:t>import yaml</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r>
                <a:rPr sz="2400" lang="en-US">
                  <a:solidFill>
                    <a:srgbClr val="000000"/>
                  </a:solidFill>
                  <a:latin typeface="Times New Roman"/>
                  <a:ea typeface="Times New Roman"/>
                  <a:cs typeface="Times New Roman"/>
                  <a:sym typeface="Times New Roman"/>
                </a:rPr>
                <a:t> Define paths for the original and processed data</a:t>
              </a:r>
            </a:p>
            <a:p>
              <a:pPr algn="l">
                <a:lnSpc>
                  <a:spcPts val="2592"/>
                </a:lnSpc>
              </a:pPr>
              <a:r>
                <a:rPr sz="2400" lang="en-US">
                  <a:solidFill>
                    <a:srgbClr val="000000"/>
                  </a:solidFill>
                  <a:latin typeface="Times New Roman"/>
                  <a:ea typeface="Times New Roman"/>
                  <a:cs typeface="Times New Roman"/>
                  <a:sym typeface="Times New Roman"/>
                </a:rPr>
                <a:t>images_path = "/content/emergency-nonemergency-vehicle-7/train" # Original images path</a:t>
              </a:r>
            </a:p>
            <a:p>
              <a:pPr algn="l">
                <a:lnSpc>
                  <a:spcPts val="2592"/>
                </a:lnSpc>
              </a:pPr>
              <a:r>
                <a:rPr sz="2400" lang="en-US">
                  <a:solidFill>
                    <a:srgbClr val="000000"/>
                  </a:solidFill>
                  <a:latin typeface="Times New Roman"/>
                  <a:ea typeface="Times New Roman"/>
                  <a:cs typeface="Times New Roman"/>
                  <a:sym typeface="Times New Roman"/>
                </a:rPr>
                <a:t>coco_annotations_path = "/content/emergency-nonemergency-vehicle-7/train/_annotations.coco.json" # Path to COCO annotations JSON file</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Define output directories for processed data</a:t>
              </a:r>
            </a:p>
            <a:p>
              <a:pPr algn="l">
                <a:lnSpc>
                  <a:spcPts val="2592"/>
                </a:lnSpc>
              </a:pPr>
              <a:r>
                <a:rPr sz="2400" lang="en-US">
                  <a:solidFill>
                    <a:srgbClr val="000000"/>
                  </a:solidFill>
                  <a:latin typeface="Times New Roman"/>
                  <a:ea typeface="Times New Roman"/>
                  <a:cs typeface="Times New Roman"/>
                  <a:sym typeface="Times New Roman"/>
                </a:rPr>
                <a:t>output_dir = "/content/processed_dataset"</a:t>
              </a:r>
            </a:p>
            <a:p>
              <a:pPr algn="l">
                <a:lnSpc>
                  <a:spcPts val="2592"/>
                </a:lnSpc>
              </a:pPr>
              <a:r>
                <a:rPr sz="2400" lang="en-US">
                  <a:solidFill>
                    <a:srgbClr val="000000"/>
                  </a:solidFill>
                  <a:latin typeface="Times New Roman"/>
                  <a:ea typeface="Times New Roman"/>
                  <a:cs typeface="Times New Roman"/>
                  <a:sym typeface="Times New Roman"/>
                </a:rPr>
                <a:t>images_output_dir = os.path.join(output_dir, "images")</a:t>
              </a:r>
            </a:p>
            <a:p>
              <a:pPr algn="l">
                <a:lnSpc>
                  <a:spcPts val="2592"/>
                </a:lnSpc>
              </a:pPr>
              <a:r>
                <a:rPr sz="2400" lang="en-US">
                  <a:solidFill>
                    <a:srgbClr val="000000"/>
                  </a:solidFill>
                  <a:latin typeface="Times New Roman"/>
                  <a:ea typeface="Times New Roman"/>
                  <a:cs typeface="Times New Roman"/>
                  <a:sym typeface="Times New Roman"/>
                </a:rPr>
                <a:t>labels_output_dir = os.path.join(output_dir, "labels")</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Create the directories if they don't exist</a:t>
              </a:r>
            </a:p>
            <a:p>
              <a:pPr algn="l">
                <a:lnSpc>
                  <a:spcPts val="2592"/>
                </a:lnSpc>
              </a:pPr>
              <a:r>
                <a:rPr sz="2400" lang="en-US">
                  <a:solidFill>
                    <a:srgbClr val="000000"/>
                  </a:solidFill>
                  <a:latin typeface="Times New Roman"/>
                  <a:ea typeface="Times New Roman"/>
                  <a:cs typeface="Times New Roman"/>
                  <a:sym typeface="Times New Roman"/>
                </a:rPr>
                <a:t>os.makedirs(images_output_dir, exist_ok=True)</a:t>
              </a:r>
            </a:p>
            <a:p>
              <a:pPr algn="l">
                <a:lnSpc>
                  <a:spcPts val="2592"/>
                </a:lnSpc>
              </a:pPr>
              <a:r>
                <a:rPr sz="2400" lang="en-US">
                  <a:solidFill>
                    <a:srgbClr val="000000"/>
                  </a:solidFill>
                  <a:latin typeface="Times New Roman"/>
                  <a:ea typeface="Times New Roman"/>
                  <a:cs typeface="Times New Roman"/>
                  <a:sym typeface="Times New Roman"/>
                </a:rPr>
                <a:t>os.makedirs(labels_output_dir, exist_ok=True)</a:t>
              </a:r>
            </a:p>
            <a:p>
              <a:pPr algn="l">
                <a:lnSpc>
                  <a:spcPts val="2592"/>
                </a:lnSpc>
              </a:pP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845"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64" name="Group 3"/>
          <p:cNvGrpSpPr/>
          <p:nvPr/>
        </p:nvGrpSpPr>
        <p:grpSpPr>
          <a:xfrm rot="0">
            <a:off x="2229822" y="2313798"/>
            <a:ext cx="14810401" cy="231757"/>
            <a:chOff x="0" y="0"/>
            <a:chExt cx="19747202" cy="309010"/>
          </a:xfrm>
        </p:grpSpPr>
        <p:sp>
          <p:nvSpPr>
            <p:cNvPr id="1048846"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847"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65" name="Group 6"/>
          <p:cNvGrpSpPr/>
          <p:nvPr/>
        </p:nvGrpSpPr>
        <p:grpSpPr>
          <a:xfrm rot="0">
            <a:off x="466200" y="2302071"/>
            <a:ext cx="1782674" cy="292050"/>
            <a:chOff x="0" y="0"/>
            <a:chExt cx="2376898" cy="389400"/>
          </a:xfrm>
        </p:grpSpPr>
        <p:sp>
          <p:nvSpPr>
            <p:cNvPr id="1048848"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849"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66" name="Group 9"/>
          <p:cNvGrpSpPr/>
          <p:nvPr/>
        </p:nvGrpSpPr>
        <p:grpSpPr>
          <a:xfrm rot="0">
            <a:off x="3898797" y="9716373"/>
            <a:ext cx="10210188" cy="566738"/>
            <a:chOff x="0" y="0"/>
            <a:chExt cx="13613584" cy="755650"/>
          </a:xfrm>
        </p:grpSpPr>
        <p:sp>
          <p:nvSpPr>
            <p:cNvPr id="1048850" name="Freeform 1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851" name="Freeform 1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852" name="TextBox 1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167" name="Group 13"/>
          <p:cNvGrpSpPr/>
          <p:nvPr/>
        </p:nvGrpSpPr>
        <p:grpSpPr>
          <a:xfrm rot="0">
            <a:off x="1117191" y="3035627"/>
            <a:ext cx="15773400" cy="6527007"/>
            <a:chOff x="0" y="0"/>
            <a:chExt cx="21031200" cy="8702676"/>
          </a:xfrm>
        </p:grpSpPr>
        <p:sp>
          <p:nvSpPr>
            <p:cNvPr id="1048853" name="Freeform 14"/>
            <p:cNvSpPr/>
            <p:nvPr/>
          </p:nvSpPr>
          <p:spPr>
            <a:xfrm rot="0" flipH="0" flipV="0">
              <a:off x="0" y="0"/>
              <a:ext cx="21031200" cy="8702676"/>
            </a:xfrm>
            <a:custGeom>
              <a:avLst/>
              <a:ahLst/>
              <a:rect l="l" t="t" r="r" b="b"/>
              <a:pathLst>
                <a:path w="21031200" h="8702676">
                  <a:moveTo>
                    <a:pt x="0" y="0"/>
                  </a:moveTo>
                  <a:lnTo>
                    <a:pt x="21031200" y="0"/>
                  </a:lnTo>
                  <a:lnTo>
                    <a:pt x="21031200" y="8702676"/>
                  </a:lnTo>
                  <a:lnTo>
                    <a:pt x="0" y="8702676"/>
                  </a:lnTo>
                  <a:close/>
                </a:path>
              </a:pathLst>
            </a:custGeom>
            <a:solidFill>
              <a:srgbClr val="000000">
                <a:alpha val="0"/>
              </a:srgbClr>
            </a:solidFill>
          </p:spPr>
        </p:sp>
        <p:sp>
          <p:nvSpPr>
            <p:cNvPr id="1048854" name="TextBox 15"/>
            <p:cNvSpPr txBox="1"/>
            <p:nvPr/>
          </p:nvSpPr>
          <p:spPr>
            <a:xfrm>
              <a:off x="0" y="-19050"/>
              <a:ext cx="21031200" cy="8721726"/>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 Function to convert COCO bounding box to YOLO format</a:t>
              </a:r>
            </a:p>
            <a:p>
              <a:pPr algn="l">
                <a:lnSpc>
                  <a:spcPts val="2592"/>
                </a:lnSpc>
              </a:pPr>
              <a:r>
                <a:rPr sz="2400" lang="en-US">
                  <a:solidFill>
                    <a:srgbClr val="000000"/>
                  </a:solidFill>
                  <a:latin typeface="Times New Roman"/>
                  <a:ea typeface="Times New Roman"/>
                  <a:cs typeface="Times New Roman"/>
                  <a:sym typeface="Times New Roman"/>
                </a:rPr>
                <a:t>def</a:t>
              </a:r>
              <a:r>
                <a:rPr sz="2400" lang="en-US">
                  <a:solidFill>
                    <a:srgbClr val="000000"/>
                  </a:solidFill>
                  <a:latin typeface="Times New Roman"/>
                  <a:ea typeface="Times New Roman"/>
                  <a:cs typeface="Times New Roman"/>
                  <a:sym typeface="Times New Roman"/>
                </a:rPr>
                <a:t> coco_to_yolo_bbox(image_width, image_height, bbox):</a:t>
              </a: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r>
                <a:rPr sz="2400" lang="en-US">
                  <a:solidFill>
                    <a:srgbClr val="000000"/>
                  </a:solidFill>
                  <a:latin typeface="Times New Roman"/>
                  <a:ea typeface="Times New Roman"/>
                  <a:cs typeface="Times New Roman"/>
                  <a:sym typeface="Times New Roman"/>
                </a:rPr>
                <a:t>  Converts COCO bbox format [x_min, y_min, width, height] to YOLO format.</a:t>
              </a:r>
            </a:p>
            <a:p>
              <a:pPr algn="l">
                <a:lnSpc>
                  <a:spcPts val="2592"/>
                </a:lnSpc>
              </a:pPr>
              <a:r>
                <a:rPr sz="2400" lang="en-US">
                  <a:solidFill>
                    <a:srgbClr val="000000"/>
                  </a:solidFill>
                  <a:latin typeface="Times New Roman"/>
                  <a:ea typeface="Times New Roman"/>
                  <a:cs typeface="Times New Roman"/>
                  <a:sym typeface="Times New Roman"/>
                </a:rPr>
                <a:t>  The YOLO format is [x_center, y_center, width, height], all normalized by the image size.</a:t>
              </a: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r>
                <a:rPr sz="2400" lang="en-US">
                  <a:solidFill>
                    <a:srgbClr val="000000"/>
                  </a:solidFill>
                  <a:latin typeface="Times New Roman"/>
                  <a:ea typeface="Times New Roman"/>
                  <a:cs typeface="Times New Roman"/>
                  <a:sym typeface="Times New Roman"/>
                </a:rPr>
                <a:t>  x_min, y_min, width, height = bbox</a:t>
              </a:r>
            </a:p>
            <a:p>
              <a:pPr algn="l">
                <a:lnSpc>
                  <a:spcPts val="2592"/>
                </a:lnSpc>
              </a:pPr>
              <a:r>
                <a:rPr sz="2400" lang="en-US">
                  <a:solidFill>
                    <a:srgbClr val="000000"/>
                  </a:solidFill>
                  <a:latin typeface="Times New Roman"/>
                  <a:ea typeface="Times New Roman"/>
                  <a:cs typeface="Times New Roman"/>
                  <a:sym typeface="Times New Roman"/>
                </a:rPr>
                <a:t>  x_center = x_min + width / 2.0</a:t>
              </a:r>
            </a:p>
            <a:p>
              <a:pPr algn="l">
                <a:lnSpc>
                  <a:spcPts val="2592"/>
                </a:lnSpc>
              </a:pPr>
              <a:r>
                <a:rPr sz="2400" lang="en-US">
                  <a:solidFill>
                    <a:srgbClr val="000000"/>
                  </a:solidFill>
                  <a:latin typeface="Times New Roman"/>
                  <a:ea typeface="Times New Roman"/>
                  <a:cs typeface="Times New Roman"/>
                  <a:sym typeface="Times New Roman"/>
                </a:rPr>
                <a:t>  y_center = y_min + height / 2.0</a:t>
              </a:r>
            </a:p>
            <a:p>
              <a:pPr algn="l">
                <a:lnSpc>
                  <a:spcPts val="2592"/>
                </a:lnSpc>
              </a:pPr>
              <a:r>
                <a:rPr sz="2400" lang="en-US">
                  <a:solidFill>
                    <a:srgbClr val="000000"/>
                  </a:solidFill>
                  <a:latin typeface="Times New Roman"/>
                  <a:ea typeface="Times New Roman"/>
                  <a:cs typeface="Times New Roman"/>
                  <a:sym typeface="Times New Roman"/>
                </a:rPr>
                <a:t>  return [</a:t>
              </a:r>
            </a:p>
            <a:p>
              <a:pPr algn="l">
                <a:lnSpc>
                  <a:spcPts val="2592"/>
                </a:lnSpc>
              </a:pPr>
              <a:r>
                <a:rPr sz="2400" lang="en-US">
                  <a:solidFill>
                    <a:srgbClr val="000000"/>
                  </a:solidFill>
                  <a:latin typeface="Times New Roman"/>
                  <a:ea typeface="Times New Roman"/>
                  <a:cs typeface="Times New Roman"/>
                  <a:sym typeface="Times New Roman"/>
                </a:rPr>
                <a:t>    x_center / image_width,</a:t>
              </a:r>
            </a:p>
            <a:p>
              <a:pPr algn="l">
                <a:lnSpc>
                  <a:spcPts val="2592"/>
                </a:lnSpc>
              </a:pPr>
              <a:r>
                <a:rPr sz="2400" lang="en-US">
                  <a:solidFill>
                    <a:srgbClr val="000000"/>
                  </a:solidFill>
                  <a:latin typeface="Times New Roman"/>
                  <a:ea typeface="Times New Roman"/>
                  <a:cs typeface="Times New Roman"/>
                  <a:sym typeface="Times New Roman"/>
                </a:rPr>
                <a:t>    y_center / image_height,</a:t>
              </a:r>
            </a:p>
            <a:p>
              <a:pPr algn="l">
                <a:lnSpc>
                  <a:spcPts val="2592"/>
                </a:lnSpc>
              </a:pPr>
              <a:r>
                <a:rPr sz="2400" lang="en-US">
                  <a:solidFill>
                    <a:srgbClr val="000000"/>
                  </a:solidFill>
                  <a:latin typeface="Times New Roman"/>
                  <a:ea typeface="Times New Roman"/>
                  <a:cs typeface="Times New Roman"/>
                  <a:sym typeface="Times New Roman"/>
                </a:rPr>
                <a:t>    width / image_width,</a:t>
              </a:r>
            </a:p>
            <a:p>
              <a:pPr algn="l">
                <a:lnSpc>
                  <a:spcPts val="2592"/>
                </a:lnSpc>
              </a:pPr>
              <a:r>
                <a:rPr sz="2400" lang="en-US">
                  <a:solidFill>
                    <a:srgbClr val="000000"/>
                  </a:solidFill>
                  <a:latin typeface="Times New Roman"/>
                  <a:ea typeface="Times New Roman"/>
                  <a:cs typeface="Times New Roman"/>
                  <a:sym typeface="Times New Roman"/>
                </a:rPr>
                <a:t>    height / image_height,</a:t>
              </a: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861"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71" name="Group 3"/>
          <p:cNvGrpSpPr/>
          <p:nvPr/>
        </p:nvGrpSpPr>
        <p:grpSpPr>
          <a:xfrm rot="0">
            <a:off x="2229822" y="2313798"/>
            <a:ext cx="14810401" cy="231757"/>
            <a:chOff x="0" y="0"/>
            <a:chExt cx="19747202" cy="309010"/>
          </a:xfrm>
        </p:grpSpPr>
        <p:sp>
          <p:nvSpPr>
            <p:cNvPr id="1048862"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863"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72" name="Group 6"/>
          <p:cNvGrpSpPr/>
          <p:nvPr/>
        </p:nvGrpSpPr>
        <p:grpSpPr>
          <a:xfrm rot="0">
            <a:off x="466200" y="2302071"/>
            <a:ext cx="1782674" cy="292050"/>
            <a:chOff x="0" y="0"/>
            <a:chExt cx="2376898" cy="389400"/>
          </a:xfrm>
        </p:grpSpPr>
        <p:sp>
          <p:nvSpPr>
            <p:cNvPr id="1048864"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865"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73" name="Group 9"/>
          <p:cNvGrpSpPr/>
          <p:nvPr/>
        </p:nvGrpSpPr>
        <p:grpSpPr>
          <a:xfrm rot="0">
            <a:off x="3898797" y="9716373"/>
            <a:ext cx="10210188" cy="566738"/>
            <a:chOff x="0" y="0"/>
            <a:chExt cx="13613584" cy="755650"/>
          </a:xfrm>
        </p:grpSpPr>
        <p:sp>
          <p:nvSpPr>
            <p:cNvPr id="1048866" name="Freeform 1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867" name="Freeform 1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868" name="TextBox 1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174" name="Group 13"/>
          <p:cNvGrpSpPr/>
          <p:nvPr/>
        </p:nvGrpSpPr>
        <p:grpSpPr>
          <a:xfrm rot="0">
            <a:off x="1485900" y="3023616"/>
            <a:ext cx="15773400" cy="7263384"/>
            <a:chOff x="0" y="0"/>
            <a:chExt cx="21031200" cy="9684512"/>
          </a:xfrm>
        </p:grpSpPr>
        <p:sp>
          <p:nvSpPr>
            <p:cNvPr id="1048869" name="Freeform 14"/>
            <p:cNvSpPr/>
            <p:nvPr/>
          </p:nvSpPr>
          <p:spPr>
            <a:xfrm rot="0" flipH="0" flipV="0">
              <a:off x="0" y="0"/>
              <a:ext cx="21031200" cy="9684512"/>
            </a:xfrm>
            <a:custGeom>
              <a:avLst/>
              <a:ahLst/>
              <a:rect l="l" t="t" r="r" b="b"/>
              <a:pathLst>
                <a:path w="21031200" h="9684512">
                  <a:moveTo>
                    <a:pt x="0" y="0"/>
                  </a:moveTo>
                  <a:lnTo>
                    <a:pt x="21031200" y="0"/>
                  </a:lnTo>
                  <a:lnTo>
                    <a:pt x="21031200" y="9684512"/>
                  </a:lnTo>
                  <a:lnTo>
                    <a:pt x="0" y="9684512"/>
                  </a:lnTo>
                  <a:close/>
                </a:path>
              </a:pathLst>
            </a:custGeom>
            <a:solidFill>
              <a:srgbClr val="000000">
                <a:alpha val="0"/>
              </a:srgbClr>
            </a:solidFill>
          </p:spPr>
        </p:sp>
        <p:sp>
          <p:nvSpPr>
            <p:cNvPr id="1048870" name="TextBox 15"/>
            <p:cNvSpPr txBox="1"/>
            <p:nvPr/>
          </p:nvSpPr>
          <p:spPr>
            <a:xfrm>
              <a:off x="0" y="-19050"/>
              <a:ext cx="21031200" cy="9703562"/>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 Read COCO annotations (assuming the annotations are in a proper JSON format)</a:t>
              </a:r>
            </a:p>
            <a:p>
              <a:pPr algn="l">
                <a:lnSpc>
                  <a:spcPts val="2592"/>
                </a:lnSpc>
              </a:pPr>
              <a:r>
                <a:rPr sz="2400" lang="en-US">
                  <a:solidFill>
                    <a:srgbClr val="000000"/>
                  </a:solidFill>
                  <a:latin typeface="Times New Roman"/>
                  <a:ea typeface="Times New Roman"/>
                  <a:cs typeface="Times New Roman"/>
                  <a:sym typeface="Times New Roman"/>
                </a:rPr>
                <a:t>import</a:t>
              </a:r>
              <a:r>
                <a:rPr sz="2400" lang="en-US">
                  <a:solidFill>
                    <a:srgbClr val="000000"/>
                  </a:solidFill>
                  <a:latin typeface="Times New Roman"/>
                  <a:ea typeface="Times New Roman"/>
                  <a:cs typeface="Times New Roman"/>
                  <a:sym typeface="Times New Roman"/>
                </a:rPr>
                <a:t> json</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with open(coco_annotations_path, 'r') as coco_file:</a:t>
              </a:r>
            </a:p>
            <a:p>
              <a:pPr algn="l">
                <a:lnSpc>
                  <a:spcPts val="2592"/>
                </a:lnSpc>
              </a:pPr>
              <a:r>
                <a:rPr sz="2400" lang="en-US">
                  <a:solidFill>
                    <a:srgbClr val="000000"/>
                  </a:solidFill>
                  <a:latin typeface="Times New Roman"/>
                  <a:ea typeface="Times New Roman"/>
                  <a:cs typeface="Times New Roman"/>
                  <a:sym typeface="Times New Roman"/>
                </a:rPr>
                <a:t>  coco_annotations = json.load(coco_file)</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Process all images and annotations</a:t>
              </a:r>
            </a:p>
            <a:p>
              <a:pPr algn="l">
                <a:lnSpc>
                  <a:spcPts val="2592"/>
                </a:lnSpc>
              </a:pPr>
              <a:r>
                <a:rPr sz="2400" lang="en-US">
                  <a:solidFill>
                    <a:srgbClr val="000000"/>
                  </a:solidFill>
                  <a:latin typeface="Times New Roman"/>
                  <a:ea typeface="Times New Roman"/>
                  <a:cs typeface="Times New Roman"/>
                  <a:sym typeface="Times New Roman"/>
                </a:rPr>
                <a:t>for image_info in coco_annotations["images"]:</a:t>
              </a:r>
            </a:p>
            <a:p>
              <a:pPr algn="l">
                <a:lnSpc>
                  <a:spcPts val="2592"/>
                </a:lnSpc>
              </a:pPr>
              <a:r>
                <a:rPr sz="2400" lang="en-US">
                  <a:solidFill>
                    <a:srgbClr val="000000"/>
                  </a:solidFill>
                  <a:latin typeface="Times New Roman"/>
                  <a:ea typeface="Times New Roman"/>
                  <a:cs typeface="Times New Roman"/>
                  <a:sym typeface="Times New Roman"/>
                </a:rPr>
                <a:t>  # Image details</a:t>
              </a:r>
            </a:p>
            <a:p>
              <a:pPr algn="l">
                <a:lnSpc>
                  <a:spcPts val="2592"/>
                </a:lnSpc>
              </a:pPr>
              <a:r>
                <a:rPr sz="2400" lang="en-US">
                  <a:solidFill>
                    <a:srgbClr val="000000"/>
                  </a:solidFill>
                  <a:latin typeface="Times New Roman"/>
                  <a:ea typeface="Times New Roman"/>
                  <a:cs typeface="Times New Roman"/>
                  <a:sym typeface="Times New Roman"/>
                </a:rPr>
                <a:t>  image_id = image_info["id"]</a:t>
              </a:r>
            </a:p>
            <a:p>
              <a:pPr algn="l">
                <a:lnSpc>
                  <a:spcPts val="2592"/>
                </a:lnSpc>
              </a:pPr>
              <a:r>
                <a:rPr sz="2400" lang="en-US">
                  <a:solidFill>
                    <a:srgbClr val="000000"/>
                  </a:solidFill>
                  <a:latin typeface="Times New Roman"/>
                  <a:ea typeface="Times New Roman"/>
                  <a:cs typeface="Times New Roman"/>
                  <a:sym typeface="Times New Roman"/>
                </a:rPr>
                <a:t>  file_name = image_info["file_name"]</a:t>
              </a:r>
            </a:p>
            <a:p>
              <a:pPr algn="l">
                <a:lnSpc>
                  <a:spcPts val="2592"/>
                </a:lnSpc>
              </a:pPr>
              <a:r>
                <a:rPr sz="2400" lang="en-US">
                  <a:solidFill>
                    <a:srgbClr val="000000"/>
                  </a:solidFill>
                  <a:latin typeface="Times New Roman"/>
                  <a:ea typeface="Times New Roman"/>
                  <a:cs typeface="Times New Roman"/>
                  <a:sym typeface="Times New Roman"/>
                </a:rPr>
                <a:t>  image_width = image_info["width"]</a:t>
              </a:r>
            </a:p>
            <a:p>
              <a:pPr algn="l">
                <a:lnSpc>
                  <a:spcPts val="2592"/>
                </a:lnSpc>
              </a:pPr>
              <a:r>
                <a:rPr sz="2400" lang="en-US">
                  <a:solidFill>
                    <a:srgbClr val="000000"/>
                  </a:solidFill>
                  <a:latin typeface="Times New Roman"/>
                  <a:ea typeface="Times New Roman"/>
                  <a:cs typeface="Times New Roman"/>
                  <a:sym typeface="Times New Roman"/>
                </a:rPr>
                <a:t>  image_height = image_info["height"]</a:t>
              </a:r>
            </a:p>
            <a:p>
              <a:pPr algn="l">
                <a:lnSpc>
                  <a:spcPts val="2592"/>
                </a:lnSpc>
              </a:pPr>
              <a:r>
                <a:rPr sz="2400" lang="en-US">
                  <a:solidFill>
                    <a:srgbClr val="000000"/>
                  </a:solidFill>
                  <a:latin typeface="Times New Roman"/>
                  <a:ea typeface="Times New Roman"/>
                  <a:cs typeface="Times New Roman"/>
                  <a:sym typeface="Times New Roman"/>
                </a:rPr>
                <a:t>  source_image_path = os.path.join(images_path, file_name)</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Copy image to output directory</a:t>
              </a:r>
            </a:p>
            <a:p>
              <a:pPr algn="l">
                <a:lnSpc>
                  <a:spcPts val="2592"/>
                </a:lnSpc>
              </a:pPr>
              <a:r>
                <a:rPr sz="2400" lang="en-US">
                  <a:solidFill>
                    <a:srgbClr val="000000"/>
                  </a:solidFill>
                  <a:latin typeface="Times New Roman"/>
                  <a:ea typeface="Times New Roman"/>
                  <a:cs typeface="Times New Roman"/>
                  <a:sym typeface="Times New Roman"/>
                </a:rPr>
                <a:t>  destination_image_path = os.path.join(images_output_dir, file_name)</a:t>
              </a:r>
            </a:p>
            <a:p>
              <a:pPr algn="l">
                <a:lnSpc>
                  <a:spcPts val="2592"/>
                </a:lnSpc>
              </a:pPr>
              <a:r>
                <a:rPr sz="2400" lang="en-US">
                  <a:solidFill>
                    <a:srgbClr val="000000"/>
                  </a:solidFill>
                  <a:latin typeface="Times New Roman"/>
                  <a:ea typeface="Times New Roman"/>
                  <a:cs typeface="Times New Roman"/>
                  <a:sym typeface="Times New Roman"/>
                </a:rPr>
                <a:t>  shutil.copyfile(source_image_path, destination_image_path) </a:t>
              </a:r>
            </a:p>
            <a:p>
              <a:pPr algn="l">
                <a:lnSpc>
                  <a:spcPts val="2592"/>
                </a:lnSpc>
              </a:pP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877" name="Freeform 2"/>
          <p:cNvSpPr/>
          <p:nvPr/>
        </p:nvSpPr>
        <p:spPr>
          <a:xfrm rot="0" flipH="0" flipV="0">
            <a:off x="475727" y="477093"/>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78" name="Group 3"/>
          <p:cNvGrpSpPr/>
          <p:nvPr/>
        </p:nvGrpSpPr>
        <p:grpSpPr>
          <a:xfrm rot="0">
            <a:off x="2229822" y="2313798"/>
            <a:ext cx="14810401" cy="231757"/>
            <a:chOff x="0" y="0"/>
            <a:chExt cx="19747202" cy="309010"/>
          </a:xfrm>
        </p:grpSpPr>
        <p:sp>
          <p:nvSpPr>
            <p:cNvPr id="1048878"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879"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79" name="Group 6"/>
          <p:cNvGrpSpPr/>
          <p:nvPr/>
        </p:nvGrpSpPr>
        <p:grpSpPr>
          <a:xfrm rot="0">
            <a:off x="466200" y="2302071"/>
            <a:ext cx="1782674" cy="292050"/>
            <a:chOff x="0" y="0"/>
            <a:chExt cx="2376898" cy="389400"/>
          </a:xfrm>
        </p:grpSpPr>
        <p:sp>
          <p:nvSpPr>
            <p:cNvPr id="1048880"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881"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80" name="Group 9"/>
          <p:cNvGrpSpPr/>
          <p:nvPr/>
        </p:nvGrpSpPr>
        <p:grpSpPr>
          <a:xfrm rot="0">
            <a:off x="1257300" y="3366756"/>
            <a:ext cx="15773400" cy="6527007"/>
            <a:chOff x="0" y="0"/>
            <a:chExt cx="21031200" cy="8702676"/>
          </a:xfrm>
        </p:grpSpPr>
        <p:sp>
          <p:nvSpPr>
            <p:cNvPr id="1048882" name="Freeform 10"/>
            <p:cNvSpPr/>
            <p:nvPr/>
          </p:nvSpPr>
          <p:spPr>
            <a:xfrm rot="0" flipH="0" flipV="0">
              <a:off x="0" y="0"/>
              <a:ext cx="21031200" cy="8702676"/>
            </a:xfrm>
            <a:custGeom>
              <a:avLst/>
              <a:ahLst/>
              <a:rect l="l" t="t" r="r" b="b"/>
              <a:pathLst>
                <a:path w="21031200" h="8702676">
                  <a:moveTo>
                    <a:pt x="0" y="0"/>
                  </a:moveTo>
                  <a:lnTo>
                    <a:pt x="21031200" y="0"/>
                  </a:lnTo>
                  <a:lnTo>
                    <a:pt x="21031200" y="8702676"/>
                  </a:lnTo>
                  <a:lnTo>
                    <a:pt x="0" y="8702676"/>
                  </a:lnTo>
                  <a:close/>
                </a:path>
              </a:pathLst>
            </a:custGeom>
            <a:solidFill>
              <a:srgbClr val="000000">
                <a:alpha val="0"/>
              </a:srgbClr>
            </a:solidFill>
          </p:spPr>
        </p:sp>
        <p:sp>
          <p:nvSpPr>
            <p:cNvPr id="1048883" name="TextBox 11"/>
            <p:cNvSpPr txBox="1"/>
            <p:nvPr/>
          </p:nvSpPr>
          <p:spPr>
            <a:xfrm>
              <a:off x="0" y="-19050"/>
              <a:ext cx="21031200" cy="8721726"/>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 Collect annotations for this image</a:t>
              </a:r>
            </a:p>
            <a:p>
              <a:pPr algn="l">
                <a:lnSpc>
                  <a:spcPts val="2592"/>
                </a:lnSpc>
              </a:pPr>
              <a:r>
                <a:rPr sz="2400" lang="en-US">
                  <a:solidFill>
                    <a:srgbClr val="000000"/>
                  </a:solidFill>
                  <a:latin typeface="Times New Roman"/>
                  <a:ea typeface="Times New Roman"/>
                  <a:cs typeface="Times New Roman"/>
                  <a:sym typeface="Times New Roman"/>
                </a:rPr>
                <a:t>  imag</a:t>
              </a:r>
              <a:r>
                <a:rPr sz="2400" lang="en-US">
                  <a:solidFill>
                    <a:srgbClr val="000000"/>
                  </a:solidFill>
                  <a:latin typeface="Times New Roman"/>
                  <a:ea typeface="Times New Roman"/>
                  <a:cs typeface="Times New Roman"/>
                  <a:sym typeface="Times New Roman"/>
                </a:rPr>
                <a:t>e_annotations = [</a:t>
              </a:r>
            </a:p>
            <a:p>
              <a:pPr algn="l">
                <a:lnSpc>
                  <a:spcPts val="2592"/>
                </a:lnSpc>
              </a:pPr>
              <a:r>
                <a:rPr sz="2400" lang="en-US">
                  <a:solidFill>
                    <a:srgbClr val="000000"/>
                  </a:solidFill>
                  <a:latin typeface="Times New Roman"/>
                  <a:ea typeface="Times New Roman"/>
                  <a:cs typeface="Times New Roman"/>
                  <a:sym typeface="Times New Roman"/>
                </a:rPr>
                <a:t>    ann for ann in coco_annotations["annotations"] if ann["image_id"] == image_id</a:t>
              </a: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Create label file</a:t>
              </a:r>
            </a:p>
            <a:p>
              <a:pPr algn="l">
                <a:lnSpc>
                  <a:spcPts val="2592"/>
                </a:lnSpc>
              </a:pPr>
              <a:r>
                <a:rPr sz="2400" lang="en-US">
                  <a:solidFill>
                    <a:srgbClr val="000000"/>
                  </a:solidFill>
                  <a:latin typeface="Times New Roman"/>
                  <a:ea typeface="Times New Roman"/>
                  <a:cs typeface="Times New Roman"/>
                  <a:sym typeface="Times New Roman"/>
                </a:rPr>
                <a:t>  label_file_path = os.path.join(labels_output_dir, file_name.replace(".jpg", ".txt"))</a:t>
              </a:r>
            </a:p>
            <a:p>
              <a:pPr algn="l">
                <a:lnSpc>
                  <a:spcPts val="2592"/>
                </a:lnSpc>
              </a:pPr>
              <a:r>
                <a:rPr sz="2400" lang="en-US">
                  <a:solidFill>
                    <a:srgbClr val="000000"/>
                  </a:solidFill>
                  <a:latin typeface="Times New Roman"/>
                  <a:ea typeface="Times New Roman"/>
                  <a:cs typeface="Times New Roman"/>
                  <a:sym typeface="Times New Roman"/>
                </a:rPr>
                <a:t>  with open(label_file_path, "w") as label_file:</a:t>
              </a:r>
            </a:p>
            <a:p>
              <a:pPr algn="l">
                <a:lnSpc>
                  <a:spcPts val="2592"/>
                </a:lnSpc>
              </a:pPr>
              <a:r>
                <a:rPr sz="2400" lang="en-US">
                  <a:solidFill>
                    <a:srgbClr val="000000"/>
                  </a:solidFill>
                  <a:latin typeface="Times New Roman"/>
                  <a:ea typeface="Times New Roman"/>
                  <a:cs typeface="Times New Roman"/>
                  <a:sym typeface="Times New Roman"/>
                </a:rPr>
                <a:t>    for annotation in image_annotations:</a:t>
              </a:r>
            </a:p>
            <a:p>
              <a:pPr algn="l">
                <a:lnSpc>
                  <a:spcPts val="2592"/>
                </a:lnSpc>
              </a:pPr>
              <a:r>
                <a:rPr sz="2400" lang="en-US">
                  <a:solidFill>
                    <a:srgbClr val="000000"/>
                  </a:solidFill>
                  <a:latin typeface="Times New Roman"/>
                  <a:ea typeface="Times New Roman"/>
                  <a:cs typeface="Times New Roman"/>
                  <a:sym typeface="Times New Roman"/>
                </a:rPr>
                <a:t>category_id = annotation["category_id"]</a:t>
              </a:r>
            </a:p>
            <a:p>
              <a:pPr algn="l">
                <a:lnSpc>
                  <a:spcPts val="2592"/>
                </a:lnSpc>
              </a:pPr>
              <a:r>
                <a:rPr sz="2400" lang="en-US">
                  <a:solidFill>
                    <a:srgbClr val="000000"/>
                  </a:solidFill>
                  <a:latin typeface="Times New Roman"/>
                  <a:ea typeface="Times New Roman"/>
                  <a:cs typeface="Times New Roman"/>
                  <a:sym typeface="Times New Roman"/>
                </a:rPr>
                <a:t>bbox = annotation["bbox"]</a:t>
              </a:r>
            </a:p>
            <a:p>
              <a:pPr algn="l">
                <a:lnSpc>
                  <a:spcPts val="2592"/>
                </a:lnSpc>
              </a:pPr>
              <a:r>
                <a:rPr sz="2400" lang="en-US">
                  <a:solidFill>
                    <a:srgbClr val="000000"/>
                  </a:solidFill>
                  <a:latin typeface="Times New Roman"/>
                  <a:ea typeface="Times New Roman"/>
                  <a:cs typeface="Times New Roman"/>
                  <a:sym typeface="Times New Roman"/>
                </a:rPr>
                <a:t>yolo_bbox = coco_to_yolo_bbox(image_width, image_height, bbox)</a:t>
              </a:r>
            </a:p>
            <a:p>
              <a:pPr algn="l">
                <a:lnSpc>
                  <a:spcPts val="2592"/>
                </a:lnSpc>
              </a:pPr>
              <a:r>
                <a:rPr sz="2400" lang="en-US">
                  <a:solidFill>
                    <a:srgbClr val="000000"/>
                  </a:solidFill>
                  <a:latin typeface="Times New Roman"/>
                  <a:ea typeface="Times New Roman"/>
                  <a:cs typeface="Times New Roman"/>
                  <a:sym typeface="Times New Roman"/>
                </a:rPr>
                <a:t>yolo_bbox_str = " ".join(map(str, yolo_bbox))</a:t>
              </a:r>
            </a:p>
            <a:p>
              <a:pPr algn="l">
                <a:lnSpc>
                  <a:spcPts val="2592"/>
                </a:lnSpc>
              </a:pPr>
              <a:r>
                <a:rPr sz="2400" lang="en-US">
                  <a:solidFill>
                    <a:srgbClr val="000000"/>
                  </a:solidFill>
                  <a:latin typeface="Times New Roman"/>
                  <a:ea typeface="Times New Roman"/>
                  <a:cs typeface="Times New Roman"/>
                  <a:sym typeface="Times New Roman"/>
                </a:rPr>
                <a:t>label_file.write(f"{category_id - 1} {yolo_bbox_str}\n")# YOLO category IDs are  zero-based</a:t>
              </a:r>
            </a:p>
            <a:p>
              <a:pPr algn="l">
                <a:lnSpc>
                  <a:spcPts val="2592"/>
                </a:lnSpc>
              </a:pPr>
            </a:p>
            <a:p>
              <a:pPr algn="l">
                <a:lnSpc>
                  <a:spcPts val="2592"/>
                </a:lnSpc>
              </a:pP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grpSp>
        <p:nvGrpSpPr>
          <p:cNvPr id="181" name="Group 12"/>
          <p:cNvGrpSpPr/>
          <p:nvPr/>
        </p:nvGrpSpPr>
        <p:grpSpPr>
          <a:xfrm rot="0">
            <a:off x="3898797" y="9716373"/>
            <a:ext cx="10210188" cy="566738"/>
            <a:chOff x="0" y="0"/>
            <a:chExt cx="13613584" cy="755650"/>
          </a:xfrm>
        </p:grpSpPr>
        <p:sp>
          <p:nvSpPr>
            <p:cNvPr id="1048884" name="Freeform 1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885" name="Freeform 1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886" name="TextBox 1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887"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83" name="Group 3"/>
          <p:cNvGrpSpPr/>
          <p:nvPr/>
        </p:nvGrpSpPr>
        <p:grpSpPr>
          <a:xfrm rot="0">
            <a:off x="2229822" y="2313798"/>
            <a:ext cx="14810401" cy="231757"/>
            <a:chOff x="0" y="0"/>
            <a:chExt cx="19747202" cy="309010"/>
          </a:xfrm>
        </p:grpSpPr>
        <p:sp>
          <p:nvSpPr>
            <p:cNvPr id="1048888"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889"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84" name="Group 6"/>
          <p:cNvGrpSpPr/>
          <p:nvPr/>
        </p:nvGrpSpPr>
        <p:grpSpPr>
          <a:xfrm rot="0">
            <a:off x="466200" y="2302071"/>
            <a:ext cx="1782674" cy="292050"/>
            <a:chOff x="0" y="0"/>
            <a:chExt cx="2376898" cy="389400"/>
          </a:xfrm>
        </p:grpSpPr>
        <p:sp>
          <p:nvSpPr>
            <p:cNvPr id="1048890"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891"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85" name="Group 9"/>
          <p:cNvGrpSpPr/>
          <p:nvPr/>
        </p:nvGrpSpPr>
        <p:grpSpPr>
          <a:xfrm rot="0">
            <a:off x="3898797" y="9716373"/>
            <a:ext cx="10210188" cy="566738"/>
            <a:chOff x="0" y="0"/>
            <a:chExt cx="13613584" cy="755650"/>
          </a:xfrm>
        </p:grpSpPr>
        <p:sp>
          <p:nvSpPr>
            <p:cNvPr id="1048892" name="Freeform 1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893" name="Freeform 1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894" name="TextBox 1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186" name="Group 13"/>
          <p:cNvGrpSpPr/>
          <p:nvPr/>
        </p:nvGrpSpPr>
        <p:grpSpPr>
          <a:xfrm rot="0">
            <a:off x="1117191" y="2887275"/>
            <a:ext cx="15773400" cy="7263384"/>
            <a:chOff x="0" y="0"/>
            <a:chExt cx="21031200" cy="9684512"/>
          </a:xfrm>
        </p:grpSpPr>
        <p:sp>
          <p:nvSpPr>
            <p:cNvPr id="1048895" name="Freeform 14"/>
            <p:cNvSpPr/>
            <p:nvPr/>
          </p:nvSpPr>
          <p:spPr>
            <a:xfrm rot="0" flipH="0" flipV="0">
              <a:off x="0" y="0"/>
              <a:ext cx="21031200" cy="9684512"/>
            </a:xfrm>
            <a:custGeom>
              <a:avLst/>
              <a:ahLst/>
              <a:rect l="l" t="t" r="r" b="b"/>
              <a:pathLst>
                <a:path w="21031200" h="9684512">
                  <a:moveTo>
                    <a:pt x="0" y="0"/>
                  </a:moveTo>
                  <a:lnTo>
                    <a:pt x="21031200" y="0"/>
                  </a:lnTo>
                  <a:lnTo>
                    <a:pt x="21031200" y="9684512"/>
                  </a:lnTo>
                  <a:lnTo>
                    <a:pt x="0" y="9684512"/>
                  </a:lnTo>
                  <a:close/>
                </a:path>
              </a:pathLst>
            </a:custGeom>
            <a:solidFill>
              <a:srgbClr val="000000">
                <a:alpha val="0"/>
              </a:srgbClr>
            </a:solidFill>
          </p:spPr>
        </p:sp>
        <p:sp>
          <p:nvSpPr>
            <p:cNvPr id="1048896" name="TextBox 15"/>
            <p:cNvSpPr txBox="1"/>
            <p:nvPr/>
          </p:nvSpPr>
          <p:spPr>
            <a:xfrm>
              <a:off x="0" y="-19050"/>
              <a:ext cx="21031200" cy="9703562"/>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 Create the data.yaml file</a:t>
              </a:r>
            </a:p>
            <a:p>
              <a:pPr algn="l">
                <a:lnSpc>
                  <a:spcPts val="2592"/>
                </a:lnSpc>
              </a:pPr>
              <a:r>
                <a:rPr sz="2400" lang="en-US">
                  <a:solidFill>
                    <a:srgbClr val="000000"/>
                  </a:solidFill>
                  <a:latin typeface="Times New Roman"/>
                  <a:ea typeface="Times New Roman"/>
                  <a:cs typeface="Times New Roman"/>
                  <a:sym typeface="Times New Roman"/>
                </a:rPr>
                <a:t>yaml_file_path =</a:t>
              </a:r>
              <a:r>
                <a:rPr sz="2400" lang="en-US">
                  <a:solidFill>
                    <a:srgbClr val="000000"/>
                  </a:solidFill>
                  <a:latin typeface="Times New Roman"/>
                  <a:ea typeface="Times New Roman"/>
                  <a:cs typeface="Times New Roman"/>
                  <a:sym typeface="Times New Roman"/>
                </a:rPr>
                <a:t> '/content/data.yaml'</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yaml_content = """</a:t>
              </a:r>
            </a:p>
            <a:p>
              <a:pPr algn="l">
                <a:lnSpc>
                  <a:spcPts val="2592"/>
                </a:lnSpc>
              </a:pPr>
              <a:r>
                <a:rPr sz="2400" lang="en-US">
                  <a:solidFill>
                    <a:srgbClr val="000000"/>
                  </a:solidFill>
                  <a:latin typeface="Times New Roman"/>
                  <a:ea typeface="Times New Roman"/>
                  <a:cs typeface="Times New Roman"/>
                  <a:sym typeface="Times New Roman"/>
                </a:rPr>
                <a:t>train: /content/processed_dataset/images</a:t>
              </a:r>
            </a:p>
            <a:p>
              <a:pPr algn="l">
                <a:lnSpc>
                  <a:spcPts val="2592"/>
                </a:lnSpc>
              </a:pPr>
              <a:r>
                <a:rPr sz="2400" lang="en-US">
                  <a:solidFill>
                    <a:srgbClr val="000000"/>
                  </a:solidFill>
                  <a:latin typeface="Times New Roman"/>
                  <a:ea typeface="Times New Roman"/>
                  <a:cs typeface="Times New Roman"/>
                  <a:sym typeface="Times New Roman"/>
                </a:rPr>
                <a:t>val: /content/processed_dataset/images</a:t>
              </a:r>
            </a:p>
            <a:p>
              <a:pPr algn="l">
                <a:lnSpc>
                  <a:spcPts val="2592"/>
                </a:lnSpc>
              </a:pPr>
              <a:r>
                <a:rPr sz="2400" lang="en-US">
                  <a:solidFill>
                    <a:srgbClr val="000000"/>
                  </a:solidFill>
                  <a:latin typeface="Times New Roman"/>
                  <a:ea typeface="Times New Roman"/>
                  <a:cs typeface="Times New Roman"/>
                  <a:sym typeface="Times New Roman"/>
                </a:rPr>
                <a:t>nc: 2</a:t>
              </a:r>
            </a:p>
            <a:p>
              <a:pPr algn="l">
                <a:lnSpc>
                  <a:spcPts val="2592"/>
                </a:lnSpc>
              </a:pPr>
              <a:r>
                <a:rPr sz="2400" lang="en-US">
                  <a:solidFill>
                    <a:srgbClr val="000000"/>
                  </a:solidFill>
                  <a:latin typeface="Times New Roman"/>
                  <a:ea typeface="Times New Roman"/>
                  <a:cs typeface="Times New Roman"/>
                  <a:sym typeface="Times New Roman"/>
                </a:rPr>
                <a:t>names: ['emergency', 'non-emergency']</a:t>
              </a:r>
            </a:p>
            <a:p>
              <a:pPr algn="l">
                <a:lnSpc>
                  <a:spcPts val="2592"/>
                </a:lnSpc>
              </a:pPr>
              <a:r>
                <a:rPr sz="2400" lang="en-US">
                  <a:solidFill>
                    <a:srgbClr val="000000"/>
                  </a:solidFill>
                  <a:latin typeface="Times New Roman"/>
                  <a:ea typeface="Times New Roman"/>
                  <a:cs typeface="Times New Roman"/>
                  <a:sym typeface="Times New Roman"/>
                </a:rPr>
                <a:t>"""</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Write the YAML file</a:t>
              </a:r>
            </a:p>
            <a:p>
              <a:pPr algn="l">
                <a:lnSpc>
                  <a:spcPts val="2592"/>
                </a:lnSpc>
              </a:pPr>
              <a:r>
                <a:rPr sz="2400" lang="en-US">
                  <a:solidFill>
                    <a:srgbClr val="000000"/>
                  </a:solidFill>
                  <a:latin typeface="Times New Roman"/>
                  <a:ea typeface="Times New Roman"/>
                  <a:cs typeface="Times New Roman"/>
                  <a:sym typeface="Times New Roman"/>
                </a:rPr>
                <a:t>with open(yaml_file_path, 'w') as yaml_file:</a:t>
              </a:r>
            </a:p>
            <a:p>
              <a:pPr algn="l">
                <a:lnSpc>
                  <a:spcPts val="2592"/>
                </a:lnSpc>
              </a:pPr>
              <a:r>
                <a:rPr sz="2400" lang="en-US">
                  <a:solidFill>
                    <a:srgbClr val="000000"/>
                  </a:solidFill>
                  <a:latin typeface="Times New Roman"/>
                  <a:ea typeface="Times New Roman"/>
                  <a:cs typeface="Times New Roman"/>
                  <a:sym typeface="Times New Roman"/>
                </a:rPr>
                <a:t>  yaml_file.write(yaml_content)</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print("Dataset processing complete!")</a:t>
              </a:r>
            </a:p>
            <a:p>
              <a:pPr algn="l">
                <a:lnSpc>
                  <a:spcPts val="2592"/>
                </a:lnSpc>
              </a:pPr>
              <a:r>
                <a:rPr sz="2400" lang="en-US">
                  <a:solidFill>
                    <a:srgbClr val="000000"/>
                  </a:solidFill>
                  <a:latin typeface="Times New Roman"/>
                  <a:ea typeface="Times New Roman"/>
                  <a:cs typeface="Times New Roman"/>
                  <a:sym typeface="Times New Roman"/>
                </a:rPr>
                <a:t>print(f"Processed images saved in: {images_output_dir}")</a:t>
              </a:r>
            </a:p>
            <a:p>
              <a:pPr algn="l">
                <a:lnSpc>
                  <a:spcPts val="2592"/>
                </a:lnSpc>
              </a:pPr>
              <a:r>
                <a:rPr sz="2400" lang="en-US">
                  <a:solidFill>
                    <a:srgbClr val="000000"/>
                  </a:solidFill>
                  <a:latin typeface="Times New Roman"/>
                  <a:ea typeface="Times New Roman"/>
                  <a:cs typeface="Times New Roman"/>
                  <a:sym typeface="Times New Roman"/>
                </a:rPr>
                <a:t>print(f"Processed labels saved in: {labels_output_dir}")</a:t>
              </a:r>
            </a:p>
            <a:p>
              <a:pPr algn="l">
                <a:lnSpc>
                  <a:spcPts val="2592"/>
                </a:lnSpc>
              </a:pPr>
              <a:r>
                <a:rPr sz="2400" lang="en-US">
                  <a:solidFill>
                    <a:srgbClr val="000000"/>
                  </a:solidFill>
                  <a:latin typeface="Times New Roman"/>
                  <a:ea typeface="Times New Roman"/>
                  <a:cs typeface="Times New Roman"/>
                  <a:sym typeface="Times New Roman"/>
                </a:rPr>
                <a:t>print(f"data.yaml file created at: {yaml_file_path}")</a:t>
              </a:r>
            </a:p>
            <a:p>
              <a:pPr algn="l">
                <a:lnSpc>
                  <a:spcPts val="2592"/>
                </a:lnSpc>
              </a:pP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05"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57" name="Group 3"/>
          <p:cNvGrpSpPr/>
          <p:nvPr/>
        </p:nvGrpSpPr>
        <p:grpSpPr>
          <a:xfrm rot="0">
            <a:off x="2229822" y="2313798"/>
            <a:ext cx="14810401" cy="231757"/>
            <a:chOff x="0" y="0"/>
            <a:chExt cx="19747202" cy="309010"/>
          </a:xfrm>
        </p:grpSpPr>
        <p:sp>
          <p:nvSpPr>
            <p:cNvPr id="1048606"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607"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58" name="Group 6"/>
          <p:cNvGrpSpPr/>
          <p:nvPr/>
        </p:nvGrpSpPr>
        <p:grpSpPr>
          <a:xfrm rot="0">
            <a:off x="466200" y="2302071"/>
            <a:ext cx="1782674" cy="292050"/>
            <a:chOff x="0" y="0"/>
            <a:chExt cx="2376898" cy="389400"/>
          </a:xfrm>
        </p:grpSpPr>
        <p:sp>
          <p:nvSpPr>
            <p:cNvPr id="1048608"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609"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59" name="Group 9"/>
          <p:cNvGrpSpPr/>
          <p:nvPr/>
        </p:nvGrpSpPr>
        <p:grpSpPr>
          <a:xfrm rot="0">
            <a:off x="1357537" y="605776"/>
            <a:ext cx="6162012" cy="1988345"/>
            <a:chOff x="0" y="0"/>
            <a:chExt cx="8216016" cy="2651126"/>
          </a:xfrm>
        </p:grpSpPr>
        <p:sp>
          <p:nvSpPr>
            <p:cNvPr id="1048610" name="Freeform 10"/>
            <p:cNvSpPr/>
            <p:nvPr/>
          </p:nvSpPr>
          <p:spPr>
            <a:xfrm rot="0" flipH="0" flipV="0">
              <a:off x="0" y="0"/>
              <a:ext cx="8216016" cy="2651126"/>
            </a:xfrm>
            <a:custGeom>
              <a:avLst/>
              <a:ahLst/>
              <a:rect l="l" t="t" r="r" b="b"/>
              <a:pathLst>
                <a:path w="8216016" h="2651126">
                  <a:moveTo>
                    <a:pt x="0" y="0"/>
                  </a:moveTo>
                  <a:lnTo>
                    <a:pt x="8216016" y="0"/>
                  </a:lnTo>
                  <a:lnTo>
                    <a:pt x="8216016" y="2651126"/>
                  </a:lnTo>
                  <a:lnTo>
                    <a:pt x="0" y="2651126"/>
                  </a:lnTo>
                  <a:close/>
                </a:path>
              </a:pathLst>
            </a:custGeom>
            <a:solidFill>
              <a:srgbClr val="000000">
                <a:alpha val="0"/>
              </a:srgbClr>
            </a:solidFill>
          </p:spPr>
        </p:sp>
        <p:sp>
          <p:nvSpPr>
            <p:cNvPr id="1048611" name="TextBox 11"/>
            <p:cNvSpPr txBox="1"/>
            <p:nvPr/>
          </p:nvSpPr>
          <p:spPr>
            <a:xfrm>
              <a:off x="0" y="-47625"/>
              <a:ext cx="8216016" cy="2698751"/>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ABSTRACT</a:t>
              </a:r>
            </a:p>
          </p:txBody>
        </p:sp>
      </p:grpSp>
      <p:grpSp>
        <p:nvGrpSpPr>
          <p:cNvPr id="60" name="Group 12"/>
          <p:cNvGrpSpPr/>
          <p:nvPr/>
        </p:nvGrpSpPr>
        <p:grpSpPr>
          <a:xfrm rot="0">
            <a:off x="475727" y="2796578"/>
            <a:ext cx="16865149" cy="7528291"/>
            <a:chOff x="0" y="0"/>
            <a:chExt cx="22003674" cy="9822034"/>
          </a:xfrm>
        </p:grpSpPr>
        <p:sp>
          <p:nvSpPr>
            <p:cNvPr id="1048612" name="Freeform 13"/>
            <p:cNvSpPr/>
            <p:nvPr/>
          </p:nvSpPr>
          <p:spPr>
            <a:xfrm rot="0" flipH="0" flipV="0">
              <a:off x="0" y="0"/>
              <a:ext cx="22003674" cy="9822034"/>
            </a:xfrm>
            <a:custGeom>
              <a:avLst/>
              <a:ahLst/>
              <a:rect l="l" t="t" r="r" b="b"/>
              <a:pathLst>
                <a:path w="22003674" h="9822034">
                  <a:moveTo>
                    <a:pt x="0" y="0"/>
                  </a:moveTo>
                  <a:lnTo>
                    <a:pt x="22003674" y="0"/>
                  </a:lnTo>
                  <a:lnTo>
                    <a:pt x="22003674" y="9822034"/>
                  </a:lnTo>
                  <a:lnTo>
                    <a:pt x="0" y="9822034"/>
                  </a:lnTo>
                  <a:close/>
                </a:path>
              </a:pathLst>
            </a:custGeom>
            <a:solidFill>
              <a:srgbClr val="000000">
                <a:alpha val="0"/>
              </a:srgbClr>
            </a:solidFill>
          </p:spPr>
        </p:sp>
        <p:sp>
          <p:nvSpPr>
            <p:cNvPr id="1048613" name="TextBox 14"/>
            <p:cNvSpPr txBox="1"/>
            <p:nvPr/>
          </p:nvSpPr>
          <p:spPr>
            <a:xfrm>
              <a:off x="0" y="-104775"/>
              <a:ext cx="22003674" cy="9926809"/>
            </a:xfrm>
            <a:prstGeom prst="rect"/>
          </p:spPr>
          <p:txBody>
            <a:bodyPr anchor="ctr" bIns="0" lIns="0" rIns="0" rtlCol="0" tIns="0"/>
            <a:p>
              <a:pPr algn="just">
                <a:lnSpc>
                  <a:spcPts val="3726"/>
                </a:lnSpc>
              </a:pPr>
              <a:r>
                <a:rPr sz="2700" lang="en-US">
                  <a:solidFill>
                    <a:srgbClr val="000000"/>
                  </a:solidFill>
                  <a:latin typeface="Arial"/>
                  <a:ea typeface="Arial"/>
                  <a:cs typeface="Arial"/>
                  <a:sym typeface="Arial"/>
                </a:rPr>
                <a:t>Vehicular traffic is continually increasing everywhere in the world and can cause terrible traffic congestion at intersections. Most of the traffic lights today feature a fixed green light sequence, therefore the green light sequence is determined without taking the presence of the emergency vehicles into account. Thus, loss of property and valuable human life is guaranteed if an emergency vehicle such as an ambulance, police car, fire engine, and the like becomes stuck in a traffic queue and becomes late to the destination. This work gives an approach to scheduling emergency vehicles in traffic. </a:t>
              </a:r>
            </a:p>
            <a:p>
              <a:pPr algn="just">
                <a:lnSpc>
                  <a:spcPts val="3726"/>
                </a:lnSpc>
              </a:pPr>
              <a:r>
                <a:rPr sz="2700" lang="en-US">
                  <a:solidFill>
                    <a:srgbClr val="000000"/>
                  </a:solidFill>
                  <a:latin typeface="Arial"/>
                  <a:ea typeface="Arial"/>
                  <a:cs typeface="Arial"/>
                  <a:sym typeface="Arial"/>
                </a:rPr>
                <a:t>The approach combines the measurement of the distance between the emergency vehicle and an intersection using visual sensing methods, vehicle counting and time sensitive alert transmission within the sensor network. The distance between the emergency vehicle and the intersection is calculated for comparison using Euclidean distance, Manhattan distance and Canberra distance techniques. The experimental results have demonstrated that Euclidean distance is superior to other distance measurement techniques. Visual sensing detects emergency vehicles in real-time with deep learning models, thus improving the accuracy and speed of response. Deep learning algorithms prioritize emergency vehicles by dynamically adjusting traffic lights for a faster route. Visual systems analyze traffic patterns to create unobstructed paths for emergency vehicles, thus minimizing delays.</a:t>
              </a:r>
            </a:p>
            <a:p>
              <a:pPr algn="just">
                <a:lnSpc>
                  <a:spcPts val="3726"/>
                </a:lnSpc>
              </a:pPr>
            </a:p>
          </p:txBody>
        </p:sp>
      </p:grpSp>
      <p:grpSp>
        <p:nvGrpSpPr>
          <p:cNvPr id="61" name="Group 15"/>
          <p:cNvGrpSpPr/>
          <p:nvPr/>
        </p:nvGrpSpPr>
        <p:grpSpPr>
          <a:xfrm rot="0">
            <a:off x="3898797" y="9716373"/>
            <a:ext cx="10210188" cy="566738"/>
            <a:chOff x="0" y="0"/>
            <a:chExt cx="13613584" cy="755650"/>
          </a:xfrm>
        </p:grpSpPr>
        <p:sp>
          <p:nvSpPr>
            <p:cNvPr id="1048614" name="Freeform 16"/>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615" name="Freeform 17"/>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616" name="TextBox 18"/>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grpSp>
        <p:nvGrpSpPr>
          <p:cNvPr id="190" name="Group 2"/>
          <p:cNvGrpSpPr/>
          <p:nvPr/>
        </p:nvGrpSpPr>
        <p:grpSpPr>
          <a:xfrm rot="0">
            <a:off x="2229822" y="2313798"/>
            <a:ext cx="14810401" cy="231757"/>
            <a:chOff x="0" y="0"/>
            <a:chExt cx="19747202" cy="309010"/>
          </a:xfrm>
        </p:grpSpPr>
        <p:sp>
          <p:nvSpPr>
            <p:cNvPr id="1048903" name="Freeform 3"/>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04" name="Freeform 4"/>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sp>
        <p:nvSpPr>
          <p:cNvPr id="1048905" name="Freeform 5"/>
          <p:cNvSpPr/>
          <p:nvPr/>
        </p:nvSpPr>
        <p:spPr>
          <a:xfrm rot="0" flipH="0" flipV="0">
            <a:off x="475727" y="477093"/>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91" name="Group 6"/>
          <p:cNvGrpSpPr/>
          <p:nvPr/>
        </p:nvGrpSpPr>
        <p:grpSpPr>
          <a:xfrm rot="0">
            <a:off x="466200" y="2302071"/>
            <a:ext cx="1782674" cy="292050"/>
            <a:chOff x="0" y="0"/>
            <a:chExt cx="2376898" cy="389400"/>
          </a:xfrm>
        </p:grpSpPr>
        <p:sp>
          <p:nvSpPr>
            <p:cNvPr id="1048906"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07"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92" name="Group 9"/>
          <p:cNvGrpSpPr/>
          <p:nvPr/>
        </p:nvGrpSpPr>
        <p:grpSpPr>
          <a:xfrm rot="0">
            <a:off x="1257300" y="3063877"/>
            <a:ext cx="15773400" cy="6939534"/>
            <a:chOff x="0" y="0"/>
            <a:chExt cx="21031200" cy="9252712"/>
          </a:xfrm>
        </p:grpSpPr>
        <p:sp>
          <p:nvSpPr>
            <p:cNvPr id="1048908" name="Freeform 10"/>
            <p:cNvSpPr/>
            <p:nvPr/>
          </p:nvSpPr>
          <p:spPr>
            <a:xfrm rot="0" flipH="0" flipV="0">
              <a:off x="0" y="0"/>
              <a:ext cx="21031200" cy="9252712"/>
            </a:xfrm>
            <a:custGeom>
              <a:avLst/>
              <a:ahLst/>
              <a:rect l="l" t="t" r="r" b="b"/>
              <a:pathLst>
                <a:path w="21031200" h="9252712">
                  <a:moveTo>
                    <a:pt x="0" y="0"/>
                  </a:moveTo>
                  <a:lnTo>
                    <a:pt x="21031200" y="0"/>
                  </a:lnTo>
                  <a:lnTo>
                    <a:pt x="21031200" y="9252712"/>
                  </a:lnTo>
                  <a:lnTo>
                    <a:pt x="0" y="9252712"/>
                  </a:lnTo>
                  <a:close/>
                </a:path>
              </a:pathLst>
            </a:custGeom>
            <a:solidFill>
              <a:srgbClr val="000000">
                <a:alpha val="0"/>
              </a:srgbClr>
            </a:solidFill>
          </p:spPr>
        </p:sp>
        <p:sp>
          <p:nvSpPr>
            <p:cNvPr id="1048909" name="TextBox 11"/>
            <p:cNvSpPr txBox="1"/>
            <p:nvPr/>
          </p:nvSpPr>
          <p:spPr>
            <a:xfrm>
              <a:off x="0" y="-19050"/>
              <a:ext cx="21031200" cy="9271762"/>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 Train YOLOv5 on the emergency vehicle dataset</a:t>
              </a:r>
            </a:p>
            <a:p>
              <a:pPr algn="l">
                <a:lnSpc>
                  <a:spcPts val="2592"/>
                </a:lnSpc>
              </a:pPr>
              <a:r>
                <a:rPr sz="2400" lang="en-US">
                  <a:solidFill>
                    <a:srgbClr val="000000"/>
                  </a:solidFill>
                  <a:latin typeface="Times New Roman"/>
                  <a:ea typeface="Times New Roman"/>
                  <a:cs typeface="Times New Roman"/>
                  <a:sym typeface="Times New Roman"/>
                </a:rPr>
                <a:t>!pyth</a:t>
              </a:r>
              <a:r>
                <a:rPr sz="2400" lang="en-US">
                  <a:solidFill>
                    <a:srgbClr val="000000"/>
                  </a:solidFill>
                  <a:latin typeface="Times New Roman"/>
                  <a:ea typeface="Times New Roman"/>
                  <a:cs typeface="Times New Roman"/>
                  <a:sym typeface="Times New Roman"/>
                </a:rPr>
                <a:t>on train.py \</a:t>
              </a:r>
            </a:p>
            <a:p>
              <a:pPr algn="l">
                <a:lnSpc>
                  <a:spcPts val="2592"/>
                </a:lnSpc>
              </a:pPr>
              <a:r>
                <a:rPr sz="2400" lang="en-US">
                  <a:solidFill>
                    <a:srgbClr val="000000"/>
                  </a:solidFill>
                  <a:latin typeface="Times New Roman"/>
                  <a:ea typeface="Times New Roman"/>
                  <a:cs typeface="Times New Roman"/>
                  <a:sym typeface="Times New Roman"/>
                </a:rPr>
                <a:t> --img 640 \</a:t>
              </a:r>
            </a:p>
            <a:p>
              <a:pPr algn="l">
                <a:lnSpc>
                  <a:spcPts val="2592"/>
                </a:lnSpc>
              </a:pPr>
              <a:r>
                <a:rPr sz="2400" lang="en-US">
                  <a:solidFill>
                    <a:srgbClr val="000000"/>
                  </a:solidFill>
                  <a:latin typeface="Times New Roman"/>
                  <a:ea typeface="Times New Roman"/>
                  <a:cs typeface="Times New Roman"/>
                  <a:sym typeface="Times New Roman"/>
                </a:rPr>
                <a:t> --batch 16 \</a:t>
              </a:r>
            </a:p>
            <a:p>
              <a:pPr algn="l">
                <a:lnSpc>
                  <a:spcPts val="2592"/>
                </a:lnSpc>
              </a:pPr>
              <a:r>
                <a:rPr sz="2400" lang="en-US">
                  <a:solidFill>
                    <a:srgbClr val="000000"/>
                  </a:solidFill>
                  <a:latin typeface="Times New Roman"/>
                  <a:ea typeface="Times New Roman"/>
                  <a:cs typeface="Times New Roman"/>
                  <a:sym typeface="Times New Roman"/>
                </a:rPr>
                <a:t> --epochs 10 \</a:t>
              </a:r>
            </a:p>
            <a:p>
              <a:pPr algn="l">
                <a:lnSpc>
                  <a:spcPts val="2592"/>
                </a:lnSpc>
              </a:pPr>
              <a:r>
                <a:rPr sz="2400" lang="en-US">
                  <a:solidFill>
                    <a:srgbClr val="000000"/>
                  </a:solidFill>
                  <a:latin typeface="Times New Roman"/>
                  <a:ea typeface="Times New Roman"/>
                  <a:cs typeface="Times New Roman"/>
                  <a:sym typeface="Times New Roman"/>
                </a:rPr>
                <a:t> --data /content/data.yaml \</a:t>
              </a:r>
            </a:p>
            <a:p>
              <a:pPr algn="l">
                <a:lnSpc>
                  <a:spcPts val="2592"/>
                </a:lnSpc>
              </a:pPr>
              <a:r>
                <a:rPr sz="2400" lang="en-US">
                  <a:solidFill>
                    <a:srgbClr val="000000"/>
                  </a:solidFill>
                  <a:latin typeface="Times New Roman"/>
                  <a:ea typeface="Times New Roman"/>
                  <a:cs typeface="Times New Roman"/>
                  <a:sym typeface="Times New Roman"/>
                </a:rPr>
                <a:t> --weights yolov5s.pt</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from google.colab import files</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File path to download</a:t>
              </a:r>
            </a:p>
            <a:p>
              <a:pPr algn="l">
                <a:lnSpc>
                  <a:spcPts val="2592"/>
                </a:lnSpc>
              </a:pPr>
              <a:r>
                <a:rPr sz="2400" lang="en-US">
                  <a:solidFill>
                    <a:srgbClr val="000000"/>
                  </a:solidFill>
                  <a:latin typeface="Times New Roman"/>
                  <a:ea typeface="Times New Roman"/>
                  <a:cs typeface="Times New Roman"/>
                  <a:sym typeface="Times New Roman"/>
                </a:rPr>
                <a:t>file_path = "runs/train/exp4/weights/best.pt"</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Download the file</a:t>
              </a:r>
            </a:p>
            <a:p>
              <a:pPr algn="l">
                <a:lnSpc>
                  <a:spcPts val="2592"/>
                </a:lnSpc>
              </a:pPr>
              <a:r>
                <a:rPr sz="2400" lang="en-US">
                  <a:solidFill>
                    <a:srgbClr val="000000"/>
                  </a:solidFill>
                  <a:latin typeface="Times New Roman"/>
                  <a:ea typeface="Times New Roman"/>
                  <a:cs typeface="Times New Roman"/>
                  <a:sym typeface="Times New Roman"/>
                </a:rPr>
                <a:t>files.download(file_path)</a:t>
              </a:r>
            </a:p>
            <a:p>
              <a:pPr algn="l">
                <a:lnSpc>
                  <a:spcPts val="2592"/>
                </a:lnSpc>
              </a:pPr>
            </a:p>
            <a:p>
              <a:pPr algn="l">
                <a:lnSpc>
                  <a:spcPts val="2592"/>
                </a:lnSpc>
              </a:pPr>
            </a:p>
            <a:p>
              <a:pPr algn="l">
                <a:lnSpc>
                  <a:spcPts val="2592"/>
                </a:lnSpc>
              </a:pP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grpSp>
        <p:nvGrpSpPr>
          <p:cNvPr id="193" name="Group 12"/>
          <p:cNvGrpSpPr/>
          <p:nvPr/>
        </p:nvGrpSpPr>
        <p:grpSpPr>
          <a:xfrm rot="0">
            <a:off x="3898797" y="9716373"/>
            <a:ext cx="10210188" cy="566738"/>
            <a:chOff x="0" y="0"/>
            <a:chExt cx="13613584" cy="755650"/>
          </a:xfrm>
        </p:grpSpPr>
        <p:sp>
          <p:nvSpPr>
            <p:cNvPr id="1048910" name="Freeform 1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11" name="Freeform 1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12" name="TextBox 1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913" name="Freeform 2"/>
          <p:cNvSpPr/>
          <p:nvPr/>
        </p:nvSpPr>
        <p:spPr>
          <a:xfrm rot="0" flipH="0" flipV="0">
            <a:off x="959838" y="261512"/>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95" name="Group 3"/>
          <p:cNvGrpSpPr/>
          <p:nvPr/>
        </p:nvGrpSpPr>
        <p:grpSpPr>
          <a:xfrm rot="0">
            <a:off x="2742511" y="2196755"/>
            <a:ext cx="14810401" cy="231757"/>
            <a:chOff x="0" y="0"/>
            <a:chExt cx="19747202" cy="309010"/>
          </a:xfrm>
        </p:grpSpPr>
        <p:sp>
          <p:nvSpPr>
            <p:cNvPr id="1048914"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15"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96" name="Group 6"/>
          <p:cNvGrpSpPr/>
          <p:nvPr/>
        </p:nvGrpSpPr>
        <p:grpSpPr>
          <a:xfrm rot="0">
            <a:off x="1257300" y="3063877"/>
            <a:ext cx="15773400" cy="8558784"/>
            <a:chOff x="0" y="0"/>
            <a:chExt cx="21031200" cy="11411712"/>
          </a:xfrm>
        </p:grpSpPr>
        <p:sp>
          <p:nvSpPr>
            <p:cNvPr id="1048916" name="Freeform 7"/>
            <p:cNvSpPr/>
            <p:nvPr/>
          </p:nvSpPr>
          <p:spPr>
            <a:xfrm rot="0" flipH="0" flipV="0">
              <a:off x="0" y="0"/>
              <a:ext cx="21031200" cy="11411712"/>
            </a:xfrm>
            <a:custGeom>
              <a:avLst/>
              <a:ahLst/>
              <a:rect l="l" t="t" r="r" b="b"/>
              <a:pathLst>
                <a:path w="21031200" h="11411712">
                  <a:moveTo>
                    <a:pt x="0" y="0"/>
                  </a:moveTo>
                  <a:lnTo>
                    <a:pt x="21031200" y="0"/>
                  </a:lnTo>
                  <a:lnTo>
                    <a:pt x="21031200" y="11411712"/>
                  </a:lnTo>
                  <a:lnTo>
                    <a:pt x="0" y="11411712"/>
                  </a:lnTo>
                  <a:close/>
                </a:path>
              </a:pathLst>
            </a:custGeom>
            <a:solidFill>
              <a:srgbClr val="000000">
                <a:alpha val="0"/>
              </a:srgbClr>
            </a:solidFill>
          </p:spPr>
        </p:sp>
        <p:sp>
          <p:nvSpPr>
            <p:cNvPr id="1048917" name="TextBox 8"/>
            <p:cNvSpPr txBox="1"/>
            <p:nvPr/>
          </p:nvSpPr>
          <p:spPr>
            <a:xfrm>
              <a:off x="0" y="-19050"/>
              <a:ext cx="21031200" cy="11430762"/>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 Testing the Model</a:t>
              </a:r>
            </a:p>
            <a:p>
              <a:pPr algn="l">
                <a:lnSpc>
                  <a:spcPts val="2592"/>
                </a:lnSpc>
              </a:pPr>
              <a:r>
                <a:rPr sz="2400" lang="en-US">
                  <a:solidFill>
                    <a:srgbClr val="000000"/>
                  </a:solidFill>
                  <a:latin typeface="Times New Roman"/>
                  <a:ea typeface="Times New Roman"/>
                  <a:cs typeface="Times New Roman"/>
                  <a:sym typeface="Times New Roman"/>
                </a:rPr>
                <a:t># Load YOLOv5 for inference from the local repository</a:t>
              </a:r>
            </a:p>
            <a:p>
              <a:pPr algn="l">
                <a:lnSpc>
                  <a:spcPts val="2592"/>
                </a:lnSpc>
              </a:pPr>
              <a:r>
                <a:rPr sz="2400" lang="en-US">
                  <a:solidFill>
                    <a:srgbClr val="000000"/>
                  </a:solidFill>
                  <a:latin typeface="Times New Roman"/>
                  <a:ea typeface="Times New Roman"/>
                  <a:cs typeface="Times New Roman"/>
                  <a:sym typeface="Times New Roman"/>
                </a:rPr>
                <a:t>from pathlib</a:t>
              </a:r>
              <a:r>
                <a:rPr sz="2400" lang="en-US">
                  <a:solidFill>
                    <a:srgbClr val="000000"/>
                  </a:solidFill>
                  <a:latin typeface="Times New Roman"/>
                  <a:ea typeface="Times New Roman"/>
                  <a:cs typeface="Times New Roman"/>
                  <a:sym typeface="Times New Roman"/>
                </a:rPr>
                <a:t> import Path</a:t>
              </a:r>
            </a:p>
            <a:p>
              <a:pPr algn="l">
                <a:lnSpc>
                  <a:spcPts val="2592"/>
                </a:lnSpc>
              </a:pPr>
              <a:r>
                <a:rPr sz="2400" lang="en-US">
                  <a:solidFill>
                    <a:srgbClr val="000000"/>
                  </a:solidFill>
                  <a:latin typeface="Times New Roman"/>
                  <a:ea typeface="Times New Roman"/>
                  <a:cs typeface="Times New Roman"/>
                  <a:sym typeface="Times New Roman"/>
                </a:rPr>
                <a:t>import sys</a:t>
              </a:r>
            </a:p>
            <a:p>
              <a:pPr algn="l">
                <a:lnSpc>
                  <a:spcPts val="2592"/>
                </a:lnSpc>
              </a:pPr>
              <a:r>
                <a:rPr sz="2400" lang="en-US">
                  <a:solidFill>
                    <a:srgbClr val="000000"/>
                  </a:solidFill>
                  <a:latin typeface="Times New Roman"/>
                  <a:ea typeface="Times New Roman"/>
                  <a:cs typeface="Times New Roman"/>
                  <a:sym typeface="Times New Roman"/>
                </a:rPr>
                <a:t>sys.path.append(str(Path('/content/yolov5').resolve())) # Add YOLOv5 repo to path</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import torch</a:t>
              </a:r>
            </a:p>
            <a:p>
              <a:pPr algn="l">
                <a:lnSpc>
                  <a:spcPts val="2592"/>
                </a:lnSpc>
              </a:pPr>
              <a:r>
                <a:rPr sz="2400" lang="en-US">
                  <a:solidFill>
                    <a:srgbClr val="000000"/>
                  </a:solidFill>
                  <a:latin typeface="Times New Roman"/>
                  <a:ea typeface="Times New Roman"/>
                  <a:cs typeface="Times New Roman"/>
                  <a:sym typeface="Times New Roman"/>
                </a:rPr>
                <a:t>from IPython.display import Image, display</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Load the model</a:t>
              </a:r>
            </a:p>
            <a:p>
              <a:pPr algn="l">
                <a:lnSpc>
                  <a:spcPts val="2592"/>
                </a:lnSpc>
              </a:pPr>
              <a:r>
                <a:rPr sz="2400" lang="en-US">
                  <a:solidFill>
                    <a:srgbClr val="000000"/>
                  </a:solidFill>
                  <a:latin typeface="Times New Roman"/>
                  <a:ea typeface="Times New Roman"/>
                  <a:cs typeface="Times New Roman"/>
                  <a:sym typeface="Times New Roman"/>
                </a:rPr>
                <a:t>model = torch.hub.load('ultralytics/yolov5', 'custom', path='runs/train/exp4/weights/best.pt')</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Run inference on an image</a:t>
              </a:r>
            </a:p>
            <a:p>
              <a:pPr algn="l">
                <a:lnSpc>
                  <a:spcPts val="2592"/>
                </a:lnSpc>
              </a:pPr>
              <a:r>
                <a:rPr sz="2400" lang="en-US">
                  <a:solidFill>
                    <a:srgbClr val="000000"/>
                  </a:solidFill>
                  <a:latin typeface="Times New Roman"/>
                  <a:ea typeface="Times New Roman"/>
                  <a:cs typeface="Times New Roman"/>
                  <a:sym typeface="Times New Roman"/>
                </a:rPr>
                <a:t>img_path = "/content/test2.jpg"</a:t>
              </a:r>
            </a:p>
            <a:p>
              <a:pPr algn="l">
                <a:lnSpc>
                  <a:spcPts val="2592"/>
                </a:lnSpc>
              </a:pPr>
              <a:r>
                <a:rPr sz="2400" lang="en-US">
                  <a:solidFill>
                    <a:srgbClr val="000000"/>
                  </a:solidFill>
                  <a:latin typeface="Times New Roman"/>
                  <a:ea typeface="Times New Roman"/>
                  <a:cs typeface="Times New Roman"/>
                  <a:sym typeface="Times New Roman"/>
                </a:rPr>
                <a:t>results = model(img_path)</a:t>
              </a: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 Display results</a:t>
              </a:r>
            </a:p>
            <a:p>
              <a:pPr algn="l">
                <a:lnSpc>
                  <a:spcPts val="2592"/>
                </a:lnSpc>
              </a:pPr>
              <a:r>
                <a:rPr sz="2400" lang="en-US">
                  <a:solidFill>
                    <a:srgbClr val="000000"/>
                  </a:solidFill>
                  <a:latin typeface="Times New Roman"/>
                  <a:ea typeface="Times New Roman"/>
                  <a:cs typeface="Times New Roman"/>
                  <a:sym typeface="Times New Roman"/>
                </a:rPr>
                <a:t>results.show() # Display image with predictions</a:t>
              </a:r>
            </a:p>
            <a:p>
              <a:pPr algn="l">
                <a:lnSpc>
                  <a:spcPts val="2592"/>
                </a:lnSpc>
              </a:pPr>
              <a:r>
                <a:rPr sz="2400" lang="en-US">
                  <a:solidFill>
                    <a:srgbClr val="000000"/>
                  </a:solidFill>
                  <a:latin typeface="Times New Roman"/>
                  <a:ea typeface="Times New Roman"/>
                  <a:cs typeface="Times New Roman"/>
                  <a:sym typeface="Times New Roman"/>
                </a:rPr>
                <a:t>results.save() # Save the result image</a:t>
              </a:r>
            </a:p>
            <a:p>
              <a:pPr algn="l">
                <a:lnSpc>
                  <a:spcPts val="2592"/>
                </a:lnSpc>
              </a:pPr>
            </a:p>
            <a:p>
              <a:pPr algn="l">
                <a:lnSpc>
                  <a:spcPts val="2592"/>
                </a:lnSpc>
              </a:pPr>
            </a:p>
            <a:p>
              <a:pPr algn="l">
                <a:lnSpc>
                  <a:spcPts val="2592"/>
                </a:lnSpc>
              </a:pPr>
            </a:p>
            <a:p>
              <a:pPr algn="l">
                <a:lnSpc>
                  <a:spcPts val="2592"/>
                </a:lnSpc>
              </a:pP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grpSp>
        <p:nvGrpSpPr>
          <p:cNvPr id="197" name="Group 9"/>
          <p:cNvGrpSpPr/>
          <p:nvPr/>
        </p:nvGrpSpPr>
        <p:grpSpPr>
          <a:xfrm rot="0">
            <a:off x="959838" y="2166609"/>
            <a:ext cx="1782674" cy="292050"/>
            <a:chOff x="0" y="0"/>
            <a:chExt cx="2376898" cy="389400"/>
          </a:xfrm>
        </p:grpSpPr>
        <p:sp>
          <p:nvSpPr>
            <p:cNvPr id="1048918" name="Freeform 10"/>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19" name="Freeform 11"/>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98" name="Group 12"/>
          <p:cNvGrpSpPr/>
          <p:nvPr/>
        </p:nvGrpSpPr>
        <p:grpSpPr>
          <a:xfrm rot="0">
            <a:off x="3898797" y="9716373"/>
            <a:ext cx="10210188" cy="566738"/>
            <a:chOff x="0" y="0"/>
            <a:chExt cx="13613584" cy="755650"/>
          </a:xfrm>
        </p:grpSpPr>
        <p:sp>
          <p:nvSpPr>
            <p:cNvPr id="1048920" name="Freeform 1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21" name="Freeform 1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22" name="TextBox 1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grpSp>
        <p:nvGrpSpPr>
          <p:cNvPr id="200" name="Group 2"/>
          <p:cNvGrpSpPr/>
          <p:nvPr/>
        </p:nvGrpSpPr>
        <p:grpSpPr>
          <a:xfrm rot="0">
            <a:off x="3898797" y="9716373"/>
            <a:ext cx="10210188" cy="566738"/>
            <a:chOff x="0" y="0"/>
            <a:chExt cx="13613584" cy="755650"/>
          </a:xfrm>
        </p:grpSpPr>
        <p:sp>
          <p:nvSpPr>
            <p:cNvPr id="1048923" name="Freeform 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24" name="Freeform 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25" name="TextBox 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
        <p:nvSpPr>
          <p:cNvPr id="1048926" name="Freeform 6"/>
          <p:cNvSpPr/>
          <p:nvPr/>
        </p:nvSpPr>
        <p:spPr>
          <a:xfrm rot="0" flipH="0" flipV="0">
            <a:off x="3493371" y="2919462"/>
            <a:ext cx="11301259" cy="5608250"/>
          </a:xfrm>
          <a:custGeom>
            <a:avLst/>
            <a:ahLst/>
            <a:rect l="l" t="t" r="r" b="b"/>
            <a:pathLst>
              <a:path w="11301259" h="5608250">
                <a:moveTo>
                  <a:pt x="0" y="0"/>
                </a:moveTo>
                <a:lnTo>
                  <a:pt x="11301258" y="0"/>
                </a:lnTo>
                <a:lnTo>
                  <a:pt x="11301258" y="5608250"/>
                </a:lnTo>
                <a:lnTo>
                  <a:pt x="0" y="5608250"/>
                </a:lnTo>
                <a:lnTo>
                  <a:pt x="0" y="0"/>
                </a:lnTo>
                <a:close/>
              </a:path>
            </a:pathLst>
          </a:custGeom>
          <a:blipFill>
            <a:blip xmlns:r="http://schemas.openxmlformats.org/officeDocument/2006/relationships" r:embed="rId1"/>
            <a:stretch>
              <a:fillRect l="0" t="0" r="0" b="0"/>
            </a:stretch>
          </a:blipFill>
        </p:spPr>
      </p:sp>
      <p:sp>
        <p:nvSpPr>
          <p:cNvPr id="1048927" name="Freeform 7"/>
          <p:cNvSpPr/>
          <p:nvPr/>
        </p:nvSpPr>
        <p:spPr>
          <a:xfrm rot="0" flipH="0" flipV="0">
            <a:off x="959838" y="261512"/>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2"/>
            <a:stretch>
              <a:fillRect l="0" t="0" r="0" b="-27687"/>
            </a:stretch>
          </a:blipFill>
        </p:spPr>
      </p:sp>
      <p:grpSp>
        <p:nvGrpSpPr>
          <p:cNvPr id="201" name="Group 8"/>
          <p:cNvGrpSpPr/>
          <p:nvPr/>
        </p:nvGrpSpPr>
        <p:grpSpPr>
          <a:xfrm rot="0">
            <a:off x="959838" y="2166609"/>
            <a:ext cx="1782674" cy="292050"/>
            <a:chOff x="0" y="0"/>
            <a:chExt cx="2376898" cy="389400"/>
          </a:xfrm>
        </p:grpSpPr>
        <p:sp>
          <p:nvSpPr>
            <p:cNvPr id="1048928" name="Freeform 9"/>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29" name="Freeform 10"/>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202" name="Group 11"/>
          <p:cNvGrpSpPr/>
          <p:nvPr/>
        </p:nvGrpSpPr>
        <p:grpSpPr>
          <a:xfrm rot="0">
            <a:off x="2742511" y="2196755"/>
            <a:ext cx="14810401" cy="231757"/>
            <a:chOff x="0" y="0"/>
            <a:chExt cx="19747202" cy="309010"/>
          </a:xfrm>
        </p:grpSpPr>
        <p:sp>
          <p:nvSpPr>
            <p:cNvPr id="1048930" name="Freeform 12"/>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31" name="Freeform 13"/>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932" name="Freeform 2"/>
          <p:cNvSpPr/>
          <p:nvPr/>
        </p:nvSpPr>
        <p:spPr>
          <a:xfrm rot="0" flipH="0" flipV="0">
            <a:off x="959838" y="261512"/>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204" name="Group 3"/>
          <p:cNvGrpSpPr/>
          <p:nvPr/>
        </p:nvGrpSpPr>
        <p:grpSpPr>
          <a:xfrm rot="0">
            <a:off x="2742511" y="2196755"/>
            <a:ext cx="14810401" cy="231757"/>
            <a:chOff x="0" y="0"/>
            <a:chExt cx="19747202" cy="309010"/>
          </a:xfrm>
        </p:grpSpPr>
        <p:sp>
          <p:nvSpPr>
            <p:cNvPr id="1048933"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34"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205" name="Group 6"/>
          <p:cNvGrpSpPr/>
          <p:nvPr/>
        </p:nvGrpSpPr>
        <p:grpSpPr>
          <a:xfrm rot="0">
            <a:off x="959838" y="2166609"/>
            <a:ext cx="1782674" cy="292050"/>
            <a:chOff x="0" y="0"/>
            <a:chExt cx="2376898" cy="389400"/>
          </a:xfrm>
        </p:grpSpPr>
        <p:sp>
          <p:nvSpPr>
            <p:cNvPr id="1048935"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36"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206" name="Group 9"/>
          <p:cNvGrpSpPr/>
          <p:nvPr/>
        </p:nvGrpSpPr>
        <p:grpSpPr>
          <a:xfrm rot="0">
            <a:off x="3898797" y="9716373"/>
            <a:ext cx="10210188" cy="566738"/>
            <a:chOff x="0" y="0"/>
            <a:chExt cx="13613584" cy="755650"/>
          </a:xfrm>
        </p:grpSpPr>
        <p:sp>
          <p:nvSpPr>
            <p:cNvPr id="1048937" name="Freeform 1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38" name="Freeform 1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39" name="TextBox 1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
        <p:nvSpPr>
          <p:cNvPr id="1048940" name="Freeform 13"/>
          <p:cNvSpPr/>
          <p:nvPr/>
        </p:nvSpPr>
        <p:spPr>
          <a:xfrm rot="0" flipH="0" flipV="0">
            <a:off x="3493371" y="2860218"/>
            <a:ext cx="11301259" cy="6032047"/>
          </a:xfrm>
          <a:custGeom>
            <a:avLst/>
            <a:ahLst/>
            <a:rect l="l" t="t" r="r" b="b"/>
            <a:pathLst>
              <a:path w="11301259" h="6032047">
                <a:moveTo>
                  <a:pt x="0" y="0"/>
                </a:moveTo>
                <a:lnTo>
                  <a:pt x="11301258" y="0"/>
                </a:lnTo>
                <a:lnTo>
                  <a:pt x="11301258" y="6032047"/>
                </a:lnTo>
                <a:lnTo>
                  <a:pt x="0" y="6032047"/>
                </a:lnTo>
                <a:lnTo>
                  <a:pt x="0" y="0"/>
                </a:lnTo>
                <a:close/>
              </a:path>
            </a:pathLst>
          </a:custGeom>
          <a:blipFill>
            <a:blip xmlns:r="http://schemas.openxmlformats.org/officeDocument/2006/relationships" r:embed="rId2"/>
            <a:stretch>
              <a:fillRect l="0" t="0" r="0" b="0"/>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grpSp>
        <p:nvGrpSpPr>
          <p:cNvPr id="208" name="Group 2"/>
          <p:cNvGrpSpPr/>
          <p:nvPr/>
        </p:nvGrpSpPr>
        <p:grpSpPr>
          <a:xfrm rot="0">
            <a:off x="3898797" y="9716373"/>
            <a:ext cx="10210188" cy="566738"/>
            <a:chOff x="0" y="0"/>
            <a:chExt cx="13613584" cy="755650"/>
          </a:xfrm>
        </p:grpSpPr>
        <p:sp>
          <p:nvSpPr>
            <p:cNvPr id="1048941" name="Freeform 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42" name="Freeform 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43" name="TextBox 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209" name="Group 6"/>
          <p:cNvGrpSpPr/>
          <p:nvPr/>
        </p:nvGrpSpPr>
        <p:grpSpPr>
          <a:xfrm rot="0">
            <a:off x="2742511" y="2196755"/>
            <a:ext cx="14810401" cy="231757"/>
            <a:chOff x="0" y="0"/>
            <a:chExt cx="19747202" cy="309010"/>
          </a:xfrm>
        </p:grpSpPr>
        <p:sp>
          <p:nvSpPr>
            <p:cNvPr id="1048944" name="Freeform 7"/>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45" name="Freeform 8"/>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sp>
        <p:nvSpPr>
          <p:cNvPr id="1048946" name="Freeform 9"/>
          <p:cNvSpPr/>
          <p:nvPr/>
        </p:nvSpPr>
        <p:spPr>
          <a:xfrm rot="0" flipH="0" flipV="0">
            <a:off x="959838" y="261512"/>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210" name="Group 10"/>
          <p:cNvGrpSpPr/>
          <p:nvPr/>
        </p:nvGrpSpPr>
        <p:grpSpPr>
          <a:xfrm rot="0">
            <a:off x="959838" y="2166609"/>
            <a:ext cx="1782674" cy="292050"/>
            <a:chOff x="0" y="0"/>
            <a:chExt cx="2376898" cy="389400"/>
          </a:xfrm>
        </p:grpSpPr>
        <p:sp>
          <p:nvSpPr>
            <p:cNvPr id="1048947" name="Freeform 11"/>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48" name="Freeform 12"/>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sp>
        <p:nvSpPr>
          <p:cNvPr id="1048949" name="Freeform 13"/>
          <p:cNvSpPr/>
          <p:nvPr/>
        </p:nvSpPr>
        <p:spPr>
          <a:xfrm rot="0" flipH="0" flipV="0">
            <a:off x="3493371" y="3685052"/>
            <a:ext cx="11301259" cy="4774782"/>
          </a:xfrm>
          <a:custGeom>
            <a:avLst/>
            <a:ahLst/>
            <a:rect l="l" t="t" r="r" b="b"/>
            <a:pathLst>
              <a:path w="11301259" h="4774782">
                <a:moveTo>
                  <a:pt x="0" y="0"/>
                </a:moveTo>
                <a:lnTo>
                  <a:pt x="11301258" y="0"/>
                </a:lnTo>
                <a:lnTo>
                  <a:pt x="11301258" y="4774782"/>
                </a:lnTo>
                <a:lnTo>
                  <a:pt x="0" y="4774782"/>
                </a:lnTo>
                <a:lnTo>
                  <a:pt x="0" y="0"/>
                </a:lnTo>
                <a:close/>
              </a:path>
            </a:pathLst>
          </a:custGeom>
          <a:blipFill>
            <a:blip xmlns:r="http://schemas.openxmlformats.org/officeDocument/2006/relationships" r:embed="rId2"/>
            <a:stretch>
              <a:fillRect l="0" t="0" r="0" b="0"/>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grpSp>
        <p:nvGrpSpPr>
          <p:cNvPr id="212" name="Group 2"/>
          <p:cNvGrpSpPr/>
          <p:nvPr/>
        </p:nvGrpSpPr>
        <p:grpSpPr>
          <a:xfrm rot="0">
            <a:off x="3898797" y="9716373"/>
            <a:ext cx="10210188" cy="566738"/>
            <a:chOff x="0" y="0"/>
            <a:chExt cx="13613584" cy="755650"/>
          </a:xfrm>
        </p:grpSpPr>
        <p:sp>
          <p:nvSpPr>
            <p:cNvPr id="1048950" name="Freeform 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51" name="Freeform 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52" name="TextBox 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213" name="Group 6"/>
          <p:cNvGrpSpPr/>
          <p:nvPr/>
        </p:nvGrpSpPr>
        <p:grpSpPr>
          <a:xfrm rot="0">
            <a:off x="959838" y="2166609"/>
            <a:ext cx="1782674" cy="292050"/>
            <a:chOff x="0" y="0"/>
            <a:chExt cx="2376898" cy="389400"/>
          </a:xfrm>
        </p:grpSpPr>
        <p:sp>
          <p:nvSpPr>
            <p:cNvPr id="1048953"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54"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sp>
        <p:nvSpPr>
          <p:cNvPr id="1048955" name="Freeform 9"/>
          <p:cNvSpPr/>
          <p:nvPr/>
        </p:nvSpPr>
        <p:spPr>
          <a:xfrm rot="0" flipH="0" flipV="0">
            <a:off x="959838" y="261512"/>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214" name="Group 10"/>
          <p:cNvGrpSpPr/>
          <p:nvPr/>
        </p:nvGrpSpPr>
        <p:grpSpPr>
          <a:xfrm rot="0">
            <a:off x="2742511" y="2196755"/>
            <a:ext cx="14810401" cy="231757"/>
            <a:chOff x="0" y="0"/>
            <a:chExt cx="19747202" cy="309010"/>
          </a:xfrm>
        </p:grpSpPr>
        <p:sp>
          <p:nvSpPr>
            <p:cNvPr id="1048956" name="Freeform 11"/>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57" name="Freeform 12"/>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sp>
        <p:nvSpPr>
          <p:cNvPr id="1048958" name="Freeform 13"/>
          <p:cNvSpPr/>
          <p:nvPr/>
        </p:nvSpPr>
        <p:spPr>
          <a:xfrm rot="0" flipH="0" flipV="0">
            <a:off x="3493371" y="3347815"/>
            <a:ext cx="11301259" cy="4873668"/>
          </a:xfrm>
          <a:custGeom>
            <a:avLst/>
            <a:ahLst/>
            <a:rect l="l" t="t" r="r" b="b"/>
            <a:pathLst>
              <a:path w="11301259" h="4873668">
                <a:moveTo>
                  <a:pt x="0" y="0"/>
                </a:moveTo>
                <a:lnTo>
                  <a:pt x="11301258" y="0"/>
                </a:lnTo>
                <a:lnTo>
                  <a:pt x="11301258" y="4873668"/>
                </a:lnTo>
                <a:lnTo>
                  <a:pt x="0" y="4873668"/>
                </a:lnTo>
                <a:lnTo>
                  <a:pt x="0" y="0"/>
                </a:lnTo>
                <a:close/>
              </a:path>
            </a:pathLst>
          </a:custGeom>
          <a:blipFill>
            <a:blip xmlns:r="http://schemas.openxmlformats.org/officeDocument/2006/relationships" r:embed="rId2"/>
            <a:stretch>
              <a:fillRect l="0" t="0" r="0" b="0"/>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959" name="Freeform 2"/>
          <p:cNvSpPr/>
          <p:nvPr/>
        </p:nvSpPr>
        <p:spPr>
          <a:xfrm rot="0" flipH="0" flipV="0">
            <a:off x="4916485" y="2785464"/>
            <a:ext cx="8455030" cy="5876246"/>
          </a:xfrm>
          <a:custGeom>
            <a:avLst/>
            <a:ahLst/>
            <a:rect l="l" t="t" r="r" b="b"/>
            <a:pathLst>
              <a:path w="8455030" h="5876246">
                <a:moveTo>
                  <a:pt x="0" y="0"/>
                </a:moveTo>
                <a:lnTo>
                  <a:pt x="8455030" y="0"/>
                </a:lnTo>
                <a:lnTo>
                  <a:pt x="8455030" y="5876246"/>
                </a:lnTo>
                <a:lnTo>
                  <a:pt x="0" y="5876246"/>
                </a:lnTo>
                <a:lnTo>
                  <a:pt x="0" y="0"/>
                </a:lnTo>
                <a:close/>
              </a:path>
            </a:pathLst>
          </a:custGeom>
          <a:blipFill>
            <a:blip xmlns:r="http://schemas.openxmlformats.org/officeDocument/2006/relationships" r:embed="rId1"/>
            <a:stretch>
              <a:fillRect l="0" t="0" r="0" b="0"/>
            </a:stretch>
          </a:blipFill>
        </p:spPr>
      </p:sp>
      <p:grpSp>
        <p:nvGrpSpPr>
          <p:cNvPr id="216" name="Group 3"/>
          <p:cNvGrpSpPr/>
          <p:nvPr/>
        </p:nvGrpSpPr>
        <p:grpSpPr>
          <a:xfrm rot="0">
            <a:off x="2742511" y="2196755"/>
            <a:ext cx="14810401" cy="231757"/>
            <a:chOff x="0" y="0"/>
            <a:chExt cx="19747202" cy="309010"/>
          </a:xfrm>
        </p:grpSpPr>
        <p:sp>
          <p:nvSpPr>
            <p:cNvPr id="1048960"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61"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sp>
        <p:nvSpPr>
          <p:cNvPr id="1048962" name="Freeform 6"/>
          <p:cNvSpPr/>
          <p:nvPr/>
        </p:nvSpPr>
        <p:spPr>
          <a:xfrm rot="0" flipH="0" flipV="0">
            <a:off x="959838" y="261512"/>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2"/>
            <a:stretch>
              <a:fillRect l="0" t="0" r="0" b="-27687"/>
            </a:stretch>
          </a:blipFill>
        </p:spPr>
      </p:sp>
      <p:grpSp>
        <p:nvGrpSpPr>
          <p:cNvPr id="217" name="Group 7"/>
          <p:cNvGrpSpPr/>
          <p:nvPr/>
        </p:nvGrpSpPr>
        <p:grpSpPr>
          <a:xfrm rot="0">
            <a:off x="959838" y="2166609"/>
            <a:ext cx="1782674" cy="292050"/>
            <a:chOff x="0" y="0"/>
            <a:chExt cx="2376898" cy="389400"/>
          </a:xfrm>
        </p:grpSpPr>
        <p:sp>
          <p:nvSpPr>
            <p:cNvPr id="1048963" name="Freeform 8"/>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64" name="Freeform 9"/>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218" name="Group 10"/>
          <p:cNvGrpSpPr/>
          <p:nvPr/>
        </p:nvGrpSpPr>
        <p:grpSpPr>
          <a:xfrm rot="0">
            <a:off x="3898797" y="9716373"/>
            <a:ext cx="10210188" cy="566738"/>
            <a:chOff x="0" y="0"/>
            <a:chExt cx="13613584" cy="755650"/>
          </a:xfrm>
        </p:grpSpPr>
        <p:sp>
          <p:nvSpPr>
            <p:cNvPr id="1048965" name="Freeform 11"/>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66" name="Freeform 12"/>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67" name="TextBox 13"/>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968" name="Freeform 2"/>
          <p:cNvSpPr/>
          <p:nvPr/>
        </p:nvSpPr>
        <p:spPr>
          <a:xfrm rot="0" flipH="0" flipV="0">
            <a:off x="5597217" y="2991175"/>
            <a:ext cx="7093565" cy="6162535"/>
          </a:xfrm>
          <a:custGeom>
            <a:avLst/>
            <a:ahLst/>
            <a:rect l="l" t="t" r="r" b="b"/>
            <a:pathLst>
              <a:path w="7093565" h="6162535">
                <a:moveTo>
                  <a:pt x="0" y="0"/>
                </a:moveTo>
                <a:lnTo>
                  <a:pt x="7093566" y="0"/>
                </a:lnTo>
                <a:lnTo>
                  <a:pt x="7093566" y="6162535"/>
                </a:lnTo>
                <a:lnTo>
                  <a:pt x="0" y="6162535"/>
                </a:lnTo>
                <a:lnTo>
                  <a:pt x="0" y="0"/>
                </a:lnTo>
                <a:close/>
              </a:path>
            </a:pathLst>
          </a:custGeom>
          <a:blipFill>
            <a:blip xmlns:r="http://schemas.openxmlformats.org/officeDocument/2006/relationships" r:embed="rId1"/>
            <a:stretch>
              <a:fillRect l="0" t="0" r="0" b="0"/>
            </a:stretch>
          </a:blipFill>
        </p:spPr>
      </p:sp>
      <p:grpSp>
        <p:nvGrpSpPr>
          <p:cNvPr id="220" name="Group 3"/>
          <p:cNvGrpSpPr/>
          <p:nvPr/>
        </p:nvGrpSpPr>
        <p:grpSpPr>
          <a:xfrm rot="0">
            <a:off x="959838" y="2166609"/>
            <a:ext cx="1782674" cy="292050"/>
            <a:chOff x="0" y="0"/>
            <a:chExt cx="2376898" cy="389400"/>
          </a:xfrm>
        </p:grpSpPr>
        <p:sp>
          <p:nvSpPr>
            <p:cNvPr id="1048969" name="Freeform 4"/>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70" name="Freeform 5"/>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sp>
        <p:nvSpPr>
          <p:cNvPr id="1048971" name="Freeform 6"/>
          <p:cNvSpPr/>
          <p:nvPr/>
        </p:nvSpPr>
        <p:spPr>
          <a:xfrm rot="0" flipH="0" flipV="0">
            <a:off x="959838" y="261512"/>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2"/>
            <a:stretch>
              <a:fillRect l="0" t="0" r="0" b="-27687"/>
            </a:stretch>
          </a:blipFill>
        </p:spPr>
      </p:sp>
      <p:grpSp>
        <p:nvGrpSpPr>
          <p:cNvPr id="221" name="Group 7"/>
          <p:cNvGrpSpPr/>
          <p:nvPr/>
        </p:nvGrpSpPr>
        <p:grpSpPr>
          <a:xfrm rot="0">
            <a:off x="2742511" y="2196755"/>
            <a:ext cx="14810401" cy="231757"/>
            <a:chOff x="0" y="0"/>
            <a:chExt cx="19747202" cy="309010"/>
          </a:xfrm>
        </p:grpSpPr>
        <p:sp>
          <p:nvSpPr>
            <p:cNvPr id="1048972" name="Freeform 8"/>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73" name="Freeform 9"/>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222" name="Group 10"/>
          <p:cNvGrpSpPr/>
          <p:nvPr/>
        </p:nvGrpSpPr>
        <p:grpSpPr>
          <a:xfrm rot="0">
            <a:off x="3898797" y="9716373"/>
            <a:ext cx="10210188" cy="566738"/>
            <a:chOff x="0" y="0"/>
            <a:chExt cx="13613584" cy="755650"/>
          </a:xfrm>
        </p:grpSpPr>
        <p:sp>
          <p:nvSpPr>
            <p:cNvPr id="1048974" name="Freeform 11"/>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75" name="Freeform 12"/>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76" name="TextBox 13"/>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977" name="Freeform 2"/>
          <p:cNvSpPr/>
          <p:nvPr/>
        </p:nvSpPr>
        <p:spPr>
          <a:xfrm rot="0" flipH="0" flipV="0">
            <a:off x="3493371" y="2893964"/>
            <a:ext cx="11301259" cy="6356958"/>
          </a:xfrm>
          <a:custGeom>
            <a:avLst/>
            <a:ahLst/>
            <a:rect l="l" t="t" r="r" b="b"/>
            <a:pathLst>
              <a:path w="11301259" h="6356958">
                <a:moveTo>
                  <a:pt x="0" y="0"/>
                </a:moveTo>
                <a:lnTo>
                  <a:pt x="11301258" y="0"/>
                </a:lnTo>
                <a:lnTo>
                  <a:pt x="11301258" y="6356958"/>
                </a:lnTo>
                <a:lnTo>
                  <a:pt x="0" y="6356958"/>
                </a:lnTo>
                <a:lnTo>
                  <a:pt x="0" y="0"/>
                </a:lnTo>
                <a:close/>
              </a:path>
            </a:pathLst>
          </a:custGeom>
          <a:blipFill>
            <a:blip xmlns:r="http://schemas.openxmlformats.org/officeDocument/2006/relationships" r:embed="rId1"/>
            <a:stretch>
              <a:fillRect l="0" t="0" r="0" b="0"/>
            </a:stretch>
          </a:blipFill>
        </p:spPr>
      </p:sp>
      <p:grpSp>
        <p:nvGrpSpPr>
          <p:cNvPr id="224" name="Group 3"/>
          <p:cNvGrpSpPr/>
          <p:nvPr/>
        </p:nvGrpSpPr>
        <p:grpSpPr>
          <a:xfrm rot="0">
            <a:off x="2742511" y="2196755"/>
            <a:ext cx="14810401" cy="231757"/>
            <a:chOff x="0" y="0"/>
            <a:chExt cx="19747202" cy="309010"/>
          </a:xfrm>
        </p:grpSpPr>
        <p:sp>
          <p:nvSpPr>
            <p:cNvPr id="1048978"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79"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sp>
        <p:nvSpPr>
          <p:cNvPr id="1048980" name="Freeform 6"/>
          <p:cNvSpPr/>
          <p:nvPr/>
        </p:nvSpPr>
        <p:spPr>
          <a:xfrm rot="0" flipH="0" flipV="0">
            <a:off x="959838" y="261512"/>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2"/>
            <a:stretch>
              <a:fillRect l="0" t="0" r="0" b="-27687"/>
            </a:stretch>
          </a:blipFill>
        </p:spPr>
      </p:sp>
      <p:grpSp>
        <p:nvGrpSpPr>
          <p:cNvPr id="225" name="Group 7"/>
          <p:cNvGrpSpPr/>
          <p:nvPr/>
        </p:nvGrpSpPr>
        <p:grpSpPr>
          <a:xfrm rot="0">
            <a:off x="959838" y="2166609"/>
            <a:ext cx="1782674" cy="292050"/>
            <a:chOff x="0" y="0"/>
            <a:chExt cx="2376898" cy="389400"/>
          </a:xfrm>
        </p:grpSpPr>
        <p:sp>
          <p:nvSpPr>
            <p:cNvPr id="1048981" name="Freeform 8"/>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82" name="Freeform 9"/>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226" name="Group 10"/>
          <p:cNvGrpSpPr/>
          <p:nvPr/>
        </p:nvGrpSpPr>
        <p:grpSpPr>
          <a:xfrm rot="0">
            <a:off x="3898797" y="9716373"/>
            <a:ext cx="10210188" cy="566738"/>
            <a:chOff x="0" y="0"/>
            <a:chExt cx="13613584" cy="755650"/>
          </a:xfrm>
        </p:grpSpPr>
        <p:sp>
          <p:nvSpPr>
            <p:cNvPr id="1048983" name="Freeform 11"/>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84" name="Freeform 12"/>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85" name="TextBox 13"/>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grpSp>
        <p:nvGrpSpPr>
          <p:cNvPr id="228" name="Group 2"/>
          <p:cNvGrpSpPr/>
          <p:nvPr/>
        </p:nvGrpSpPr>
        <p:grpSpPr>
          <a:xfrm rot="0">
            <a:off x="959838" y="2166609"/>
            <a:ext cx="1782674" cy="292050"/>
            <a:chOff x="0" y="0"/>
            <a:chExt cx="2376898" cy="389400"/>
          </a:xfrm>
        </p:grpSpPr>
        <p:sp>
          <p:nvSpPr>
            <p:cNvPr id="1048986" name="Freeform 3"/>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87" name="Freeform 4"/>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229" name="Group 5"/>
          <p:cNvGrpSpPr/>
          <p:nvPr/>
        </p:nvGrpSpPr>
        <p:grpSpPr>
          <a:xfrm rot="0">
            <a:off x="2742511" y="2196755"/>
            <a:ext cx="14810401" cy="231757"/>
            <a:chOff x="0" y="0"/>
            <a:chExt cx="19747202" cy="309010"/>
          </a:xfrm>
        </p:grpSpPr>
        <p:sp>
          <p:nvSpPr>
            <p:cNvPr id="1048988" name="Freeform 6"/>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89" name="Freeform 7"/>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sp>
        <p:nvSpPr>
          <p:cNvPr id="1048990" name="Freeform 8"/>
          <p:cNvSpPr/>
          <p:nvPr/>
        </p:nvSpPr>
        <p:spPr>
          <a:xfrm rot="0" flipH="0" flipV="0">
            <a:off x="959838" y="261512"/>
            <a:ext cx="1763619" cy="1905098"/>
          </a:xfrm>
          <a:custGeom>
            <a:avLst/>
            <a:ahLst/>
            <a:rect l="l" t="t" r="r" b="b"/>
            <a:pathLst>
              <a:path w="1763619" h="1905098">
                <a:moveTo>
                  <a:pt x="0" y="0"/>
                </a:moveTo>
                <a:lnTo>
                  <a:pt x="1763619" y="0"/>
                </a:lnTo>
                <a:lnTo>
                  <a:pt x="1763619" y="1905097"/>
                </a:lnTo>
                <a:lnTo>
                  <a:pt x="0" y="1905097"/>
                </a:lnTo>
                <a:lnTo>
                  <a:pt x="0" y="0"/>
                </a:lnTo>
                <a:close/>
              </a:path>
            </a:pathLst>
          </a:custGeom>
          <a:blipFill>
            <a:blip xmlns:r="http://schemas.openxmlformats.org/officeDocument/2006/relationships" r:embed="rId1"/>
            <a:stretch>
              <a:fillRect l="0" t="0" r="0" b="-27687"/>
            </a:stretch>
          </a:blipFill>
        </p:spPr>
      </p:sp>
      <p:sp>
        <p:nvSpPr>
          <p:cNvPr id="1048991" name="Freeform 9"/>
          <p:cNvSpPr/>
          <p:nvPr/>
        </p:nvSpPr>
        <p:spPr>
          <a:xfrm rot="0" flipH="0" flipV="0">
            <a:off x="5121180" y="3021478"/>
            <a:ext cx="8045641" cy="5953774"/>
          </a:xfrm>
          <a:custGeom>
            <a:avLst/>
            <a:ahLst/>
            <a:rect l="l" t="t" r="r" b="b"/>
            <a:pathLst>
              <a:path w="8045641" h="5953774">
                <a:moveTo>
                  <a:pt x="0" y="0"/>
                </a:moveTo>
                <a:lnTo>
                  <a:pt x="8045640" y="0"/>
                </a:lnTo>
                <a:lnTo>
                  <a:pt x="8045640" y="5953774"/>
                </a:lnTo>
                <a:lnTo>
                  <a:pt x="0" y="5953774"/>
                </a:lnTo>
                <a:lnTo>
                  <a:pt x="0" y="0"/>
                </a:lnTo>
                <a:close/>
              </a:path>
            </a:pathLst>
          </a:custGeom>
          <a:blipFill>
            <a:blip xmlns:r="http://schemas.openxmlformats.org/officeDocument/2006/relationships" r:embed="rId2"/>
            <a:stretch>
              <a:fillRect l="0" t="0" r="0" b="0"/>
            </a:stretch>
          </a:blipFill>
        </p:spPr>
      </p:sp>
      <p:grpSp>
        <p:nvGrpSpPr>
          <p:cNvPr id="230" name="Group 10"/>
          <p:cNvGrpSpPr/>
          <p:nvPr/>
        </p:nvGrpSpPr>
        <p:grpSpPr>
          <a:xfrm rot="0">
            <a:off x="3898797" y="9716373"/>
            <a:ext cx="10210188" cy="566738"/>
            <a:chOff x="0" y="0"/>
            <a:chExt cx="13613584" cy="755650"/>
          </a:xfrm>
        </p:grpSpPr>
        <p:sp>
          <p:nvSpPr>
            <p:cNvPr id="1048992" name="Freeform 11"/>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993" name="Freeform 12"/>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994" name="TextBox 13"/>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23"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65" name="Group 3"/>
          <p:cNvGrpSpPr/>
          <p:nvPr/>
        </p:nvGrpSpPr>
        <p:grpSpPr>
          <a:xfrm rot="0">
            <a:off x="2229822" y="2313798"/>
            <a:ext cx="14810401" cy="231757"/>
            <a:chOff x="0" y="0"/>
            <a:chExt cx="19747202" cy="309010"/>
          </a:xfrm>
        </p:grpSpPr>
        <p:sp>
          <p:nvSpPr>
            <p:cNvPr id="1048624"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625"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66" name="Group 6"/>
          <p:cNvGrpSpPr/>
          <p:nvPr/>
        </p:nvGrpSpPr>
        <p:grpSpPr>
          <a:xfrm rot="0">
            <a:off x="466200" y="2302071"/>
            <a:ext cx="1782674" cy="292050"/>
            <a:chOff x="0" y="0"/>
            <a:chExt cx="2376898" cy="389400"/>
          </a:xfrm>
        </p:grpSpPr>
        <p:sp>
          <p:nvSpPr>
            <p:cNvPr id="1048626"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627"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67" name="Group 9"/>
          <p:cNvGrpSpPr/>
          <p:nvPr/>
        </p:nvGrpSpPr>
        <p:grpSpPr>
          <a:xfrm rot="0">
            <a:off x="3898797" y="9716373"/>
            <a:ext cx="10210188" cy="566738"/>
            <a:chOff x="0" y="0"/>
            <a:chExt cx="13613584" cy="755650"/>
          </a:xfrm>
        </p:grpSpPr>
        <p:sp>
          <p:nvSpPr>
            <p:cNvPr id="1048628" name="Freeform 1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629" name="Freeform 1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630" name="TextBox 1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68" name="Group 13"/>
          <p:cNvGrpSpPr/>
          <p:nvPr/>
        </p:nvGrpSpPr>
        <p:grpSpPr>
          <a:xfrm rot="0">
            <a:off x="2359809" y="1050013"/>
            <a:ext cx="6644082" cy="1057539"/>
            <a:chOff x="0" y="0"/>
            <a:chExt cx="8858776" cy="1410052"/>
          </a:xfrm>
        </p:grpSpPr>
        <p:sp>
          <p:nvSpPr>
            <p:cNvPr id="1048631" name="Freeform 14"/>
            <p:cNvSpPr/>
            <p:nvPr/>
          </p:nvSpPr>
          <p:spPr>
            <a:xfrm rot="0" flipH="0" flipV="0">
              <a:off x="0" y="0"/>
              <a:ext cx="8858776" cy="1410052"/>
            </a:xfrm>
            <a:custGeom>
              <a:avLst/>
              <a:ahLst/>
              <a:rect l="l" t="t" r="r" b="b"/>
              <a:pathLst>
                <a:path w="8858776" h="1410052">
                  <a:moveTo>
                    <a:pt x="0" y="0"/>
                  </a:moveTo>
                  <a:lnTo>
                    <a:pt x="8858776" y="0"/>
                  </a:lnTo>
                  <a:lnTo>
                    <a:pt x="8858776" y="1410052"/>
                  </a:lnTo>
                  <a:lnTo>
                    <a:pt x="0" y="1410052"/>
                  </a:lnTo>
                  <a:close/>
                </a:path>
              </a:pathLst>
            </a:custGeom>
            <a:solidFill>
              <a:srgbClr val="000000">
                <a:alpha val="0"/>
              </a:srgbClr>
            </a:solidFill>
          </p:spPr>
        </p:sp>
        <p:sp>
          <p:nvSpPr>
            <p:cNvPr id="1048632" name="TextBox 15"/>
            <p:cNvSpPr txBox="1"/>
            <p:nvPr/>
          </p:nvSpPr>
          <p:spPr>
            <a:xfrm>
              <a:off x="0" y="-47625"/>
              <a:ext cx="8858776" cy="1457677"/>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INTRODUCTION</a:t>
              </a:r>
            </a:p>
          </p:txBody>
        </p:sp>
      </p:grpSp>
      <p:grpSp>
        <p:nvGrpSpPr>
          <p:cNvPr id="69" name="Group 16"/>
          <p:cNvGrpSpPr/>
          <p:nvPr/>
        </p:nvGrpSpPr>
        <p:grpSpPr>
          <a:xfrm rot="0">
            <a:off x="1259632" y="3289041"/>
            <a:ext cx="15780591" cy="6278642"/>
            <a:chOff x="0" y="0"/>
            <a:chExt cx="21040788" cy="8371522"/>
          </a:xfrm>
        </p:grpSpPr>
        <p:sp>
          <p:nvSpPr>
            <p:cNvPr id="1048633" name="Freeform 17"/>
            <p:cNvSpPr/>
            <p:nvPr/>
          </p:nvSpPr>
          <p:spPr>
            <a:xfrm rot="0" flipH="0" flipV="0">
              <a:off x="0" y="0"/>
              <a:ext cx="21040789" cy="8371522"/>
            </a:xfrm>
            <a:custGeom>
              <a:avLst/>
              <a:ahLst/>
              <a:rect l="l" t="t" r="r" b="b"/>
              <a:pathLst>
                <a:path w="21040789" h="8371522">
                  <a:moveTo>
                    <a:pt x="0" y="0"/>
                  </a:moveTo>
                  <a:lnTo>
                    <a:pt x="21040789" y="0"/>
                  </a:lnTo>
                  <a:lnTo>
                    <a:pt x="21040789" y="8371522"/>
                  </a:lnTo>
                  <a:lnTo>
                    <a:pt x="0" y="8371522"/>
                  </a:lnTo>
                  <a:close/>
                </a:path>
              </a:pathLst>
            </a:custGeom>
            <a:solidFill>
              <a:srgbClr val="000000">
                <a:alpha val="0"/>
              </a:srgbClr>
            </a:solidFill>
          </p:spPr>
        </p:sp>
        <p:sp>
          <p:nvSpPr>
            <p:cNvPr id="1048634" name="TextBox 18"/>
            <p:cNvSpPr txBox="1"/>
            <p:nvPr/>
          </p:nvSpPr>
          <p:spPr>
            <a:xfrm>
              <a:off x="0" y="-57150"/>
              <a:ext cx="21040788" cy="8428672"/>
            </a:xfrm>
            <a:prstGeom prst="rect"/>
          </p:spPr>
          <p:txBody>
            <a:bodyPr anchor="t" bIns="0" lIns="0" rIns="0" rtlCol="0" tIns="0"/>
            <a:p>
              <a:pPr algn="l">
                <a:lnSpc>
                  <a:spcPts val="3240"/>
                </a:lnSpc>
              </a:pPr>
              <a:r>
                <a:rPr sz="2700" lang="en-US">
                  <a:solidFill>
                    <a:srgbClr val="000000"/>
                  </a:solidFill>
                  <a:latin typeface="Arial"/>
                  <a:ea typeface="Arial"/>
                  <a:cs typeface="Arial"/>
                  <a:sym typeface="Arial"/>
                </a:rPr>
                <a:t>Traffic management is a critical aspect of urban infrastructure, ensuring the smooth flow of vehicles while minimizing delays and risks to public safety. Emergency vehicles, such as ambulances, fire trucks, and police cars, are particularly sensitive to delays as they need to reach their destinations as quickly as possible during critical situations. In traditional traffic systems, emergency vehicles often face obstacles such as congestion, traffic signals, and non-compliant drivers, which can hinder their response time.</a:t>
              </a:r>
            </a:p>
            <a:p>
              <a:pPr algn="l">
                <a:lnSpc>
                  <a:spcPts val="3240"/>
                </a:lnSpc>
              </a:pPr>
            </a:p>
            <a:p>
              <a:pPr algn="l">
                <a:lnSpc>
                  <a:spcPts val="3240"/>
                </a:lnSpc>
              </a:pPr>
              <a:r>
                <a:rPr b="1" sz="2700" lang="en-US">
                  <a:solidFill>
                    <a:srgbClr val="000000"/>
                  </a:solidFill>
                  <a:latin typeface="Arial Bold"/>
                  <a:ea typeface="Arial Bold"/>
                  <a:cs typeface="Arial Bold"/>
                  <a:sym typeface="Arial Bold"/>
                </a:rPr>
                <a:t>Emerging Technologies for Emergency Vehicle Priority.</a:t>
              </a:r>
            </a:p>
            <a:p>
              <a:pPr algn="l">
                <a:lnSpc>
                  <a:spcPts val="3240"/>
                </a:lnSpc>
              </a:pPr>
              <a:r>
                <a:rPr sz="2700" lang="en-US">
                  <a:solidFill>
                    <a:srgbClr val="000000"/>
                  </a:solidFill>
                  <a:latin typeface="Arial"/>
                  <a:ea typeface="Arial"/>
                  <a:cs typeface="Arial"/>
                  <a:sym typeface="Arial"/>
                </a:rPr>
                <a:t>To address this challenge, modern traffic management systems are increasingly incorporating advanced technologies such as visual sensing, which enables a more adaptive and intelligent approach to traffic control. Visual sensing typically refers to systems that use cameras, computer vision algorithms, and other imaging technologies to monitor and analyze traffic conditions in real-time. By employing these technologies, traffic management systems can enhance their ability to identify emergency vehicles and provide them with priority passage through traffic.</a:t>
              </a:r>
            </a:p>
            <a:p>
              <a:pPr algn="l">
                <a:lnSpc>
                  <a:spcPts val="3240"/>
                </a:lnSpc>
              </a:p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995"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232" name="Group 3"/>
          <p:cNvGrpSpPr/>
          <p:nvPr/>
        </p:nvGrpSpPr>
        <p:grpSpPr>
          <a:xfrm rot="0">
            <a:off x="2229822" y="2313798"/>
            <a:ext cx="14810401" cy="231757"/>
            <a:chOff x="0" y="0"/>
            <a:chExt cx="19747202" cy="309010"/>
          </a:xfrm>
        </p:grpSpPr>
        <p:sp>
          <p:nvSpPr>
            <p:cNvPr id="1048996"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997"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233" name="Group 6"/>
          <p:cNvGrpSpPr/>
          <p:nvPr/>
        </p:nvGrpSpPr>
        <p:grpSpPr>
          <a:xfrm rot="0">
            <a:off x="466200" y="2302071"/>
            <a:ext cx="1782674" cy="292050"/>
            <a:chOff x="0" y="0"/>
            <a:chExt cx="2376898" cy="389400"/>
          </a:xfrm>
        </p:grpSpPr>
        <p:sp>
          <p:nvSpPr>
            <p:cNvPr id="1048998"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999"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234" name="Group 9"/>
          <p:cNvGrpSpPr/>
          <p:nvPr/>
        </p:nvGrpSpPr>
        <p:grpSpPr>
          <a:xfrm rot="0">
            <a:off x="3898797" y="9716373"/>
            <a:ext cx="10210188" cy="566738"/>
            <a:chOff x="0" y="0"/>
            <a:chExt cx="13613584" cy="755650"/>
          </a:xfrm>
        </p:grpSpPr>
        <p:sp>
          <p:nvSpPr>
            <p:cNvPr id="1049000" name="Freeform 1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9001" name="Freeform 1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9002" name="TextBox 1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235" name="Group 13"/>
          <p:cNvGrpSpPr/>
          <p:nvPr/>
        </p:nvGrpSpPr>
        <p:grpSpPr>
          <a:xfrm rot="0">
            <a:off x="2564159" y="1028700"/>
            <a:ext cx="8453535" cy="1154161"/>
            <a:chOff x="0" y="0"/>
            <a:chExt cx="11271380" cy="1538882"/>
          </a:xfrm>
        </p:grpSpPr>
        <p:sp>
          <p:nvSpPr>
            <p:cNvPr id="1049003" name="Freeform 14"/>
            <p:cNvSpPr/>
            <p:nvPr/>
          </p:nvSpPr>
          <p:spPr>
            <a:xfrm rot="0" flipH="0" flipV="0">
              <a:off x="0" y="0"/>
              <a:ext cx="11271380" cy="1538882"/>
            </a:xfrm>
            <a:custGeom>
              <a:avLst/>
              <a:ahLst/>
              <a:rect l="l" t="t" r="r" b="b"/>
              <a:pathLst>
                <a:path w="11271380" h="1538882">
                  <a:moveTo>
                    <a:pt x="0" y="0"/>
                  </a:moveTo>
                  <a:lnTo>
                    <a:pt x="11271380" y="0"/>
                  </a:lnTo>
                  <a:lnTo>
                    <a:pt x="11271380" y="1538882"/>
                  </a:lnTo>
                  <a:lnTo>
                    <a:pt x="0" y="1538882"/>
                  </a:lnTo>
                  <a:close/>
                </a:path>
              </a:pathLst>
            </a:custGeom>
            <a:solidFill>
              <a:srgbClr val="000000">
                <a:alpha val="0"/>
              </a:srgbClr>
            </a:solidFill>
          </p:spPr>
        </p:sp>
        <p:sp>
          <p:nvSpPr>
            <p:cNvPr id="1049004" name="TextBox 15"/>
            <p:cNvSpPr txBox="1"/>
            <p:nvPr/>
          </p:nvSpPr>
          <p:spPr>
            <a:xfrm>
              <a:off x="0" y="-104775"/>
              <a:ext cx="11271380" cy="1643657"/>
            </a:xfrm>
            <a:prstGeom prst="rect"/>
          </p:spPr>
          <p:txBody>
            <a:bodyPr anchor="t" bIns="0" lIns="0" rIns="0" rtlCol="0" tIns="0"/>
            <a:p>
              <a:pPr algn="l">
                <a:lnSpc>
                  <a:spcPts val="6240"/>
                </a:lnSpc>
              </a:pPr>
              <a:r>
                <a:rPr sz="5200" lang="en-US">
                  <a:solidFill>
                    <a:srgbClr val="000000"/>
                  </a:solidFill>
                  <a:latin typeface="Times New Roman"/>
                  <a:ea typeface="Times New Roman"/>
                  <a:cs typeface="Times New Roman"/>
                  <a:sym typeface="Times New Roman"/>
                </a:rPr>
                <a:t>REFERENCES</a:t>
              </a:r>
            </a:p>
          </p:txBody>
        </p:sp>
      </p:grpSp>
      <p:grpSp>
        <p:nvGrpSpPr>
          <p:cNvPr id="236" name="Group 16"/>
          <p:cNvGrpSpPr/>
          <p:nvPr/>
        </p:nvGrpSpPr>
        <p:grpSpPr>
          <a:xfrm rot="0">
            <a:off x="1273629" y="3149082"/>
            <a:ext cx="15339526" cy="6278642"/>
            <a:chOff x="0" y="0"/>
            <a:chExt cx="20452702" cy="8371522"/>
          </a:xfrm>
        </p:grpSpPr>
        <p:sp>
          <p:nvSpPr>
            <p:cNvPr id="1049005" name="Freeform 17"/>
            <p:cNvSpPr/>
            <p:nvPr/>
          </p:nvSpPr>
          <p:spPr>
            <a:xfrm rot="0" flipH="0" flipV="0">
              <a:off x="0" y="0"/>
              <a:ext cx="20452702" cy="8371522"/>
            </a:xfrm>
            <a:custGeom>
              <a:avLst/>
              <a:ahLst/>
              <a:rect l="l" t="t" r="r" b="b"/>
              <a:pathLst>
                <a:path w="20452702" h="8371522">
                  <a:moveTo>
                    <a:pt x="0" y="0"/>
                  </a:moveTo>
                  <a:lnTo>
                    <a:pt x="20452702" y="0"/>
                  </a:lnTo>
                  <a:lnTo>
                    <a:pt x="20452702" y="8371522"/>
                  </a:lnTo>
                  <a:lnTo>
                    <a:pt x="0" y="8371522"/>
                  </a:lnTo>
                  <a:close/>
                </a:path>
              </a:pathLst>
            </a:custGeom>
            <a:solidFill>
              <a:srgbClr val="000000">
                <a:alpha val="0"/>
              </a:srgbClr>
            </a:solidFill>
          </p:spPr>
        </p:sp>
        <p:sp>
          <p:nvSpPr>
            <p:cNvPr id="1049006" name="TextBox 18"/>
            <p:cNvSpPr txBox="1"/>
            <p:nvPr/>
          </p:nvSpPr>
          <p:spPr>
            <a:xfrm>
              <a:off x="0" y="-57150"/>
              <a:ext cx="20452702" cy="8428672"/>
            </a:xfrm>
            <a:prstGeom prst="rect"/>
          </p:spPr>
          <p:txBody>
            <a:bodyPr anchor="t" bIns="0" lIns="0" rIns="0" rtlCol="0" tIns="0"/>
            <a:p>
              <a:pPr algn="l" indent="-244316" lvl="1" marL="488632">
                <a:lnSpc>
                  <a:spcPts val="3240"/>
                </a:lnSpc>
                <a:buAutoNum type="romanLcPeriod" startAt="1"/>
              </a:pPr>
              <a:r>
                <a:rPr sz="2700" lang="en-US">
                  <a:solidFill>
                    <a:srgbClr val="000000"/>
                  </a:solidFill>
                  <a:latin typeface="Arial"/>
                  <a:ea typeface="Arial"/>
                  <a:cs typeface="Arial"/>
                  <a:sym typeface="Arial"/>
                </a:rPr>
                <a:t>[1]</a:t>
              </a:r>
              <a:r>
                <a:rPr sz="2700" lang="en-US">
                  <a:solidFill>
                    <a:srgbClr val="000000"/>
                  </a:solidFill>
                  <a:latin typeface="Arial"/>
                  <a:ea typeface="Arial"/>
                  <a:cs typeface="Arial"/>
                  <a:sym typeface="Arial"/>
                </a:rPr>
                <a:t>.R.S.B.Vanjale, SayaleeDeshmukh.IOT based Traffic Signal control for reducing time delay of an Emergency Vehicle using GPS, April 6-8, 2016, India. Issue 5pag, IEEE ISBN:978-1- 5090-0396-9/16/$31.00 Â©2016 IEEE. </a:t>
              </a:r>
            </a:p>
            <a:p>
              <a:pPr algn="l" indent="-244316" lvl="1" marL="488632">
                <a:lnSpc>
                  <a:spcPts val="3240"/>
                </a:lnSpc>
                <a:buAutoNum type="romanLcPeriod" startAt="1"/>
              </a:pPr>
              <a:r>
                <a:rPr sz="2700" lang="en-US">
                  <a:solidFill>
                    <a:srgbClr val="000000"/>
                  </a:solidFill>
                  <a:latin typeface="Arial"/>
                  <a:ea typeface="Arial"/>
                  <a:cs typeface="Arial"/>
                  <a:sym typeface="Arial"/>
                </a:rPr>
                <a:t>[2]. Dheeraj Dang, JitinTanwary and SarfarazMasoodz.A Smart Traffic Solution for High Priority Vehicles, 4-5 September 2015 ,ISBN: 978-1- 4673-6809-4/15/$31.00 Â©2015 IEEE.\</a:t>
              </a:r>
            </a:p>
            <a:p>
              <a:pPr algn="l" indent="-244316" lvl="1" marL="488632">
                <a:lnSpc>
                  <a:spcPts val="3240"/>
                </a:lnSpc>
                <a:buAutoNum type="romanLcPeriod" startAt="1"/>
              </a:pPr>
              <a:r>
                <a:rPr sz="2700" lang="en-US">
                  <a:solidFill>
                    <a:srgbClr val="000000"/>
                  </a:solidFill>
                  <a:latin typeface="Arial"/>
                  <a:ea typeface="Arial"/>
                  <a:cs typeface="Arial"/>
                  <a:sym typeface="Arial"/>
                </a:rPr>
                <a:t>[3]. Meera K, Mpho K. Madisal. Android and Cloud based Traffic Control System, ISBN:978-1-5386-3060- 0/18/$31.00 Â©2018 IEEE. [4].Nicolas Smith,SoufieneDjahel, Shen Wang, and John Murphy. Reducing Emergency Services Response Time in Smart Cities: An Advanced Adaptive and Fuzzy Approach,ISBN:978-1-4673- 6552- 9/15/$31.00Â© 2015IEEE</a:t>
              </a:r>
            </a:p>
            <a:p>
              <a:pPr algn="l" indent="-244316" lvl="1" marL="488632">
                <a:lnSpc>
                  <a:spcPts val="3240"/>
                </a:lnSpc>
                <a:buAutoNum type="romanLcPeriod" startAt="1"/>
              </a:pPr>
              <a:r>
                <a:rPr sz="2700" lang="en-US">
                  <a:solidFill>
                    <a:srgbClr val="000000"/>
                  </a:solidFill>
                  <a:latin typeface="Arial"/>
                  <a:ea typeface="Arial"/>
                  <a:cs typeface="Arial"/>
                  <a:sym typeface="Arial"/>
                </a:rPr>
                <a:t>[4].B.Janani Saradha,G.Vijayshri,T.Shubha.Intelligent Traffic Signal Control System For Ambulance Using RFID And CLOUDs: ISBN: 978-1-5090-6221- 8/17/$31.00Â©2017 IEEE.</a:t>
              </a:r>
            </a:p>
            <a:p>
              <a:pPr algn="l" indent="-244316" lvl="1" marL="488632">
                <a:lnSpc>
                  <a:spcPts val="3240"/>
                </a:lnSpc>
                <a:buAutoNum type="romanLcPeriod" startAt="1"/>
              </a:pPr>
              <a:r>
                <a:rPr sz="2700" lang="en-US">
                  <a:solidFill>
                    <a:srgbClr val="000000"/>
                  </a:solidFill>
                  <a:latin typeface="Arial"/>
                  <a:ea typeface="Arial"/>
                  <a:cs typeface="Arial"/>
                  <a:sym typeface="Arial"/>
                </a:rPr>
                <a:t>[</a:t>
              </a:r>
              <a:r>
                <a:rPr sz="2700" lang="en-US" u="sng">
                  <a:solidFill>
                    <a:srgbClr val="000000"/>
                  </a:solidFill>
                  <a:latin typeface="Arial"/>
                  <a:ea typeface="Arial"/>
                  <a:cs typeface="Arial"/>
                  <a:sym typeface="Arial"/>
                  <a:hlinkClick r:id="rId2" tooltip="https://www.mdpi.com/1424-8220/16/11/1892"/>
                </a:rPr>
                <a:t>5]. https://www.mdpi.com/1424-8220/16/11/1892</a:t>
              </a:r>
            </a:p>
            <a:p>
              <a:pPr algn="l" indent="-244316" lvl="1" marL="488632">
                <a:lnSpc>
                  <a:spcPts val="3240"/>
                </a:lnSpc>
                <a:buAutoNum type="romanLcPeriod" startAt="1"/>
              </a:pPr>
              <a:r>
                <a:rPr sz="2700" lang="en-US">
                  <a:solidFill>
                    <a:srgbClr val="000000"/>
                  </a:solidFill>
                  <a:latin typeface="Arial"/>
                  <a:ea typeface="Arial"/>
                  <a:cs typeface="Arial"/>
                  <a:sym typeface="Arial"/>
                </a:rPr>
                <a:t>[</a:t>
              </a:r>
              <a:r>
                <a:rPr sz="2700" lang="en-US" u="sng">
                  <a:solidFill>
                    <a:srgbClr val="000000"/>
                  </a:solidFill>
                  <a:latin typeface="Arial"/>
                  <a:ea typeface="Arial"/>
                  <a:cs typeface="Arial"/>
                  <a:sym typeface="Arial"/>
                  <a:hlinkClick r:id="rId3" tooltip="https://pubmed.ncbi.nlm.nih.gov/27834924/"/>
                </a:rPr>
                <a:t>6]. https://pubmed.ncbi.nlm.nih.gov/27834924/</a:t>
              </a:r>
            </a:p>
            <a:p>
              <a:pPr algn="l" indent="-244316" lvl="1" marL="488632">
                <a:lnSpc>
                  <a:spcPts val="3240"/>
                </a:lnSpc>
                <a:buAutoNum type="romanLcPeriod" startAt="1"/>
              </a:pPr>
              <a:r>
                <a:rPr sz="2700" lang="en-US">
                  <a:solidFill>
                    <a:srgbClr val="000000"/>
                  </a:solidFill>
                  <a:latin typeface="Arial"/>
                  <a:ea typeface="Arial"/>
                  <a:cs typeface="Arial"/>
                  <a:sym typeface="Arial"/>
                </a:rPr>
                <a:t>[</a:t>
              </a:r>
              <a:r>
                <a:rPr sz="2700" lang="en-US" u="sng">
                  <a:solidFill>
                    <a:srgbClr val="000000"/>
                  </a:solidFill>
                  <a:latin typeface="Arial"/>
                  <a:ea typeface="Arial"/>
                  <a:cs typeface="Arial"/>
                  <a:sym typeface="Arial"/>
                  <a:hlinkClick r:id="rId4" tooltip="https://www.ncbi.nlm.nih.gov/pmc/articles/PMC5134551/"/>
                </a:rPr>
                <a:t>7].https://www.ncbi.nlm.nih.gov/pmc/articles/PMC5134551/</a:t>
              </a:r>
            </a:p>
            <a:p>
              <a:pPr algn="l">
                <a:lnSpc>
                  <a:spcPts val="3240"/>
                </a:lnSpc>
              </a:p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9013"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240" name="Group 3"/>
          <p:cNvGrpSpPr/>
          <p:nvPr/>
        </p:nvGrpSpPr>
        <p:grpSpPr>
          <a:xfrm rot="0">
            <a:off x="2229822" y="2313798"/>
            <a:ext cx="14810401" cy="231757"/>
            <a:chOff x="0" y="0"/>
            <a:chExt cx="19747202" cy="309010"/>
          </a:xfrm>
        </p:grpSpPr>
        <p:sp>
          <p:nvSpPr>
            <p:cNvPr id="1049014"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9015"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241" name="Group 6"/>
          <p:cNvGrpSpPr/>
          <p:nvPr/>
        </p:nvGrpSpPr>
        <p:grpSpPr>
          <a:xfrm rot="0">
            <a:off x="466200" y="2302071"/>
            <a:ext cx="1782674" cy="292050"/>
            <a:chOff x="0" y="0"/>
            <a:chExt cx="2376898" cy="389400"/>
          </a:xfrm>
        </p:grpSpPr>
        <p:sp>
          <p:nvSpPr>
            <p:cNvPr id="1049016"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9017"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242" name="Group 9"/>
          <p:cNvGrpSpPr/>
          <p:nvPr/>
        </p:nvGrpSpPr>
        <p:grpSpPr>
          <a:xfrm rot="0">
            <a:off x="3911380" y="9729788"/>
            <a:ext cx="10210188" cy="566738"/>
            <a:chOff x="0" y="0"/>
            <a:chExt cx="13613584" cy="755650"/>
          </a:xfrm>
        </p:grpSpPr>
        <p:sp>
          <p:nvSpPr>
            <p:cNvPr id="1049018" name="Freeform 1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9019" name="Freeform 1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9020" name="TextBox 1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243" name="Group 13"/>
          <p:cNvGrpSpPr/>
          <p:nvPr/>
        </p:nvGrpSpPr>
        <p:grpSpPr>
          <a:xfrm rot="0">
            <a:off x="2473458" y="1159636"/>
            <a:ext cx="7641771" cy="1154161"/>
            <a:chOff x="0" y="0"/>
            <a:chExt cx="10189028" cy="1538882"/>
          </a:xfrm>
        </p:grpSpPr>
        <p:sp>
          <p:nvSpPr>
            <p:cNvPr id="1049021" name="Freeform 14"/>
            <p:cNvSpPr/>
            <p:nvPr/>
          </p:nvSpPr>
          <p:spPr>
            <a:xfrm rot="0" flipH="0" flipV="0">
              <a:off x="0" y="0"/>
              <a:ext cx="10189028" cy="1538882"/>
            </a:xfrm>
            <a:custGeom>
              <a:avLst/>
              <a:ahLst/>
              <a:rect l="l" t="t" r="r" b="b"/>
              <a:pathLst>
                <a:path w="10189028" h="1538882">
                  <a:moveTo>
                    <a:pt x="0" y="0"/>
                  </a:moveTo>
                  <a:lnTo>
                    <a:pt x="10189028" y="0"/>
                  </a:lnTo>
                  <a:lnTo>
                    <a:pt x="10189028" y="1538882"/>
                  </a:lnTo>
                  <a:lnTo>
                    <a:pt x="0" y="1538882"/>
                  </a:lnTo>
                  <a:close/>
                </a:path>
              </a:pathLst>
            </a:custGeom>
            <a:solidFill>
              <a:srgbClr val="000000">
                <a:alpha val="0"/>
              </a:srgbClr>
            </a:solidFill>
          </p:spPr>
        </p:sp>
        <p:sp>
          <p:nvSpPr>
            <p:cNvPr id="1049022" name="TextBox 15"/>
            <p:cNvSpPr txBox="1"/>
            <p:nvPr/>
          </p:nvSpPr>
          <p:spPr>
            <a:xfrm>
              <a:off x="0" y="-104775"/>
              <a:ext cx="10189028" cy="1643657"/>
            </a:xfrm>
            <a:prstGeom prst="rect"/>
          </p:spPr>
          <p:txBody>
            <a:bodyPr anchor="t" bIns="0" lIns="0" rIns="0" rtlCol="0" tIns="0"/>
            <a:p>
              <a:pPr algn="l">
                <a:lnSpc>
                  <a:spcPts val="6240"/>
                </a:lnSpc>
              </a:pPr>
              <a:r>
                <a:rPr b="1" sz="5200" lang="en-US">
                  <a:solidFill>
                    <a:srgbClr val="000000"/>
                  </a:solidFill>
                  <a:latin typeface="Times New Roman Bold"/>
                  <a:ea typeface="Times New Roman Bold"/>
                  <a:cs typeface="Times New Roman Bold"/>
                  <a:sym typeface="Times New Roman Bold"/>
                </a:rPr>
                <a:t>CONCLUSION: </a:t>
              </a:r>
            </a:p>
          </p:txBody>
        </p:sp>
      </p:grpSp>
      <p:grpSp>
        <p:nvGrpSpPr>
          <p:cNvPr id="244" name="Group 16"/>
          <p:cNvGrpSpPr/>
          <p:nvPr/>
        </p:nvGrpSpPr>
        <p:grpSpPr>
          <a:xfrm rot="0">
            <a:off x="1028700" y="3082999"/>
            <a:ext cx="15773400" cy="7587234"/>
            <a:chOff x="0" y="0"/>
            <a:chExt cx="21031200" cy="10116312"/>
          </a:xfrm>
        </p:grpSpPr>
        <p:sp>
          <p:nvSpPr>
            <p:cNvPr id="1049023" name="Freeform 17"/>
            <p:cNvSpPr/>
            <p:nvPr/>
          </p:nvSpPr>
          <p:spPr>
            <a:xfrm rot="0" flipH="0" flipV="0">
              <a:off x="0" y="0"/>
              <a:ext cx="21031200" cy="10116312"/>
            </a:xfrm>
            <a:custGeom>
              <a:avLst/>
              <a:ahLst/>
              <a:rect l="l" t="t" r="r" b="b"/>
              <a:pathLst>
                <a:path w="21031200" h="10116312">
                  <a:moveTo>
                    <a:pt x="0" y="0"/>
                  </a:moveTo>
                  <a:lnTo>
                    <a:pt x="21031200" y="0"/>
                  </a:lnTo>
                  <a:lnTo>
                    <a:pt x="21031200" y="10116312"/>
                  </a:lnTo>
                  <a:lnTo>
                    <a:pt x="0" y="10116312"/>
                  </a:lnTo>
                  <a:close/>
                </a:path>
              </a:pathLst>
            </a:custGeom>
            <a:solidFill>
              <a:srgbClr val="000000">
                <a:alpha val="0"/>
              </a:srgbClr>
            </a:solidFill>
          </p:spPr>
        </p:sp>
        <p:sp>
          <p:nvSpPr>
            <p:cNvPr id="1049024" name="TextBox 18"/>
            <p:cNvSpPr txBox="1"/>
            <p:nvPr/>
          </p:nvSpPr>
          <p:spPr>
            <a:xfrm>
              <a:off x="0" y="-19050"/>
              <a:ext cx="21031200" cy="10135362"/>
            </a:xfrm>
            <a:prstGeom prst="rect"/>
          </p:spPr>
          <p:txBody>
            <a:bodyPr anchor="t" bIns="0" lIns="0" rIns="0" rtlCol="0" tIns="0"/>
            <a:p>
              <a:pPr algn="l">
                <a:lnSpc>
                  <a:spcPts val="2592"/>
                </a:lnSpc>
              </a:pPr>
              <a:r>
                <a:rPr sz="2400" lang="en-US">
                  <a:solidFill>
                    <a:srgbClr val="000000"/>
                  </a:solidFill>
                  <a:latin typeface="Times New Roman"/>
                  <a:ea typeface="Times New Roman"/>
                  <a:cs typeface="Times New Roman"/>
                  <a:sym typeface="Times New Roman"/>
                </a:rPr>
                <a:t>The project’s scope outlines a comp</a:t>
              </a:r>
              <a:r>
                <a:rPr sz="2400" lang="en-US">
                  <a:solidFill>
                    <a:srgbClr val="000000"/>
                  </a:solidFill>
                  <a:latin typeface="Times New Roman"/>
                  <a:ea typeface="Times New Roman"/>
                  <a:cs typeface="Times New Roman"/>
                  <a:sym typeface="Times New Roman"/>
                </a:rPr>
                <a:t>rehensive approach to leveraging visual sensing technologies for prioritizing emergency vehicles in urban traffic environments. It combines the latest advancements in computer vision, machine learning, real-time traffic control, and data integration to create an intelligent and responsive traffic management system that enhances public safety and optimizes the flow of traffic.</a:t>
              </a:r>
            </a:p>
            <a:p>
              <a:pPr algn="l">
                <a:lnSpc>
                  <a:spcPts val="2592"/>
                </a:lnSpc>
              </a:pPr>
            </a:p>
            <a:p>
              <a:pPr algn="just">
                <a:lnSpc>
                  <a:spcPts val="2568"/>
                </a:lnSpc>
              </a:pPr>
              <a:r>
                <a:rPr sz="2400" lang="en-US">
                  <a:solidFill>
                    <a:srgbClr val="000000"/>
                  </a:solidFill>
                  <a:latin typeface="Times New Roman"/>
                  <a:ea typeface="Times New Roman"/>
                  <a:cs typeface="Times New Roman"/>
                  <a:sym typeface="Times New Roman"/>
                </a:rPr>
                <a:t>The proposed visual sensing-based traffic management system addresses the challenges of urban traffic by dynamically prioritizing emergency vehicles. Real-time video data and advanced AI techniques detect, identify, and prioritize emergency vehicles to minimize delays and enhance response times. Object detection algorithms such as YOLO and Faster R-CNN enable vehicle detection, and CNNs classify emergency vehicle types with high accuracy. Video preprocessing techniques such as noise reduction and background subtraction enhance reliability. Real-time detection is integrated with adaptive signal control and rerouting to optimize traffic flow. This scalable, AI-driven solution improves the efficiency of emergency response and integrates well with existing road infrastructure for safer, smarter roads.</a:t>
              </a:r>
            </a:p>
            <a:p>
              <a:pPr algn="l">
                <a:lnSpc>
                  <a:spcPts val="2568"/>
                </a:lnSpc>
              </a:pPr>
            </a:p>
            <a:p>
              <a:pPr algn="l">
                <a:lnSpc>
                  <a:spcPts val="2568"/>
                </a:lnSpc>
              </a:pPr>
            </a:p>
            <a:p>
              <a:pPr algn="l">
                <a:lnSpc>
                  <a:spcPts val="2568"/>
                </a:lnSpc>
              </a:pPr>
            </a:p>
            <a:p>
              <a:pPr algn="l">
                <a:lnSpc>
                  <a:spcPts val="2568"/>
                </a:lnSpc>
              </a:pPr>
              <a:r>
                <a:rPr sz="2400" lang="en-US">
                  <a:solidFill>
                    <a:srgbClr val="000000"/>
                  </a:solidFill>
                  <a:latin typeface="Times New Roman"/>
                  <a:ea typeface="Times New Roman"/>
                  <a:cs typeface="Times New Roman"/>
                  <a:sym typeface="Times New Roman"/>
                </a:rPr>
                <a:t>In conclusion, we conclude this visual sensing-based system is capable of efﬁciently adaptive and data-driven emergency vehicle prioritization systems that revolutionize urban traffic management.</a:t>
              </a:r>
            </a:p>
            <a:p>
              <a:pPr algn="l">
                <a:lnSpc>
                  <a:spcPts val="2568"/>
                </a:lnSpc>
              </a:pPr>
            </a:p>
            <a:p>
              <a:pPr algn="l">
                <a:lnSpc>
                  <a:spcPts val="2592"/>
                </a:lnSpc>
              </a:pPr>
            </a:p>
            <a:p>
              <a:pPr algn="l">
                <a:lnSpc>
                  <a:spcPts val="2592"/>
                </a:lnSpc>
              </a:pPr>
            </a:p>
            <a:p>
              <a:pPr algn="l">
                <a:lnSpc>
                  <a:spcPts val="2592"/>
                </a:lnSpc>
              </a:pPr>
            </a:p>
            <a:p>
              <a:pPr algn="l">
                <a:lnSpc>
                  <a:spcPts val="2592"/>
                </a:lnSpc>
              </a:pPr>
              <a:r>
                <a:rPr sz="2400" lang="en-US">
                  <a:solidFill>
                    <a:srgbClr val="000000"/>
                  </a:solidFill>
                  <a:latin typeface="Times New Roman"/>
                  <a:ea typeface="Times New Roman"/>
                  <a:cs typeface="Times New Roman"/>
                  <a:sym typeface="Times New Roman"/>
                </a:rPr>
                <a:t>   </a:t>
              </a:r>
            </a:p>
            <a:p>
              <a:pPr algn="l">
                <a:lnSpc>
                  <a:spcPts val="2592"/>
                </a:lnSpc>
              </a:p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9031"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248" name="Group 3"/>
          <p:cNvGrpSpPr/>
          <p:nvPr/>
        </p:nvGrpSpPr>
        <p:grpSpPr>
          <a:xfrm rot="0">
            <a:off x="2229822" y="2313798"/>
            <a:ext cx="14810401" cy="231757"/>
            <a:chOff x="0" y="0"/>
            <a:chExt cx="19747202" cy="309010"/>
          </a:xfrm>
        </p:grpSpPr>
        <p:sp>
          <p:nvSpPr>
            <p:cNvPr id="1049032"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9033"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249" name="Group 6"/>
          <p:cNvGrpSpPr/>
          <p:nvPr/>
        </p:nvGrpSpPr>
        <p:grpSpPr>
          <a:xfrm rot="0">
            <a:off x="466200" y="2302071"/>
            <a:ext cx="1782674" cy="292050"/>
            <a:chOff x="0" y="0"/>
            <a:chExt cx="2376898" cy="389400"/>
          </a:xfrm>
        </p:grpSpPr>
        <p:sp>
          <p:nvSpPr>
            <p:cNvPr id="1049034"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9035"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250" name="Group 9"/>
          <p:cNvGrpSpPr/>
          <p:nvPr/>
        </p:nvGrpSpPr>
        <p:grpSpPr>
          <a:xfrm rot="0">
            <a:off x="5196982" y="4740044"/>
            <a:ext cx="9601200" cy="1325197"/>
            <a:chOff x="0" y="0"/>
            <a:chExt cx="12801600" cy="1766930"/>
          </a:xfrm>
        </p:grpSpPr>
        <p:sp>
          <p:nvSpPr>
            <p:cNvPr id="1049036" name="Freeform 10"/>
            <p:cNvSpPr/>
            <p:nvPr/>
          </p:nvSpPr>
          <p:spPr>
            <a:xfrm rot="0" flipH="0" flipV="0">
              <a:off x="0" y="0"/>
              <a:ext cx="12801600" cy="1766930"/>
            </a:xfrm>
            <a:custGeom>
              <a:avLst/>
              <a:ahLst/>
              <a:rect l="l" t="t" r="r" b="b"/>
              <a:pathLst>
                <a:path w="12801600" h="1766930">
                  <a:moveTo>
                    <a:pt x="0" y="0"/>
                  </a:moveTo>
                  <a:lnTo>
                    <a:pt x="12801600" y="0"/>
                  </a:lnTo>
                  <a:lnTo>
                    <a:pt x="12801600" y="1766930"/>
                  </a:lnTo>
                  <a:lnTo>
                    <a:pt x="0" y="1766930"/>
                  </a:lnTo>
                  <a:close/>
                </a:path>
              </a:pathLst>
            </a:custGeom>
            <a:solidFill>
              <a:srgbClr val="000000">
                <a:alpha val="0"/>
              </a:srgbClr>
            </a:solidFill>
          </p:spPr>
        </p:sp>
        <p:sp>
          <p:nvSpPr>
            <p:cNvPr id="1049037" name="TextBox 11"/>
            <p:cNvSpPr txBox="1"/>
            <p:nvPr/>
          </p:nvSpPr>
          <p:spPr>
            <a:xfrm>
              <a:off x="0" y="-161925"/>
              <a:ext cx="12801600" cy="1928855"/>
            </a:xfrm>
            <a:prstGeom prst="rect"/>
          </p:spPr>
          <p:txBody>
            <a:bodyPr anchor="t" bIns="0" lIns="0" rIns="0" rtlCol="0" tIns="0"/>
            <a:p>
              <a:pPr algn="just">
                <a:lnSpc>
                  <a:spcPts val="9720"/>
                </a:lnSpc>
              </a:pPr>
              <a:r>
                <a:rPr b="1" sz="8100" lang="en-US">
                  <a:solidFill>
                    <a:srgbClr val="000000"/>
                  </a:solidFill>
                  <a:latin typeface="Times New Roman Bold"/>
                  <a:ea typeface="Times New Roman Bold"/>
                  <a:cs typeface="Times New Roman Bold"/>
                  <a:sym typeface="Times New Roman Bold"/>
                </a:rPr>
                <a:t>THANK YOU</a:t>
              </a:r>
            </a:p>
          </p:txBody>
        </p:sp>
      </p:grpSp>
      <p:grpSp>
        <p:nvGrpSpPr>
          <p:cNvPr id="251" name="Group 12"/>
          <p:cNvGrpSpPr/>
          <p:nvPr/>
        </p:nvGrpSpPr>
        <p:grpSpPr>
          <a:xfrm rot="0">
            <a:off x="3911380" y="9729788"/>
            <a:ext cx="10210188" cy="566738"/>
            <a:chOff x="0" y="0"/>
            <a:chExt cx="13613584" cy="755650"/>
          </a:xfrm>
        </p:grpSpPr>
        <p:sp>
          <p:nvSpPr>
            <p:cNvPr id="1049038" name="Freeform 1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9039" name="Freeform 1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9040" name="TextBox 1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41"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73" name="Group 3"/>
          <p:cNvGrpSpPr/>
          <p:nvPr/>
        </p:nvGrpSpPr>
        <p:grpSpPr>
          <a:xfrm rot="0">
            <a:off x="2229822" y="2313798"/>
            <a:ext cx="14810401" cy="231757"/>
            <a:chOff x="0" y="0"/>
            <a:chExt cx="19747202" cy="309010"/>
          </a:xfrm>
        </p:grpSpPr>
        <p:sp>
          <p:nvSpPr>
            <p:cNvPr id="1048642"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643"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74" name="Group 6"/>
          <p:cNvGrpSpPr/>
          <p:nvPr/>
        </p:nvGrpSpPr>
        <p:grpSpPr>
          <a:xfrm rot="0">
            <a:off x="466200" y="2302071"/>
            <a:ext cx="1782674" cy="292050"/>
            <a:chOff x="0" y="0"/>
            <a:chExt cx="2376898" cy="389400"/>
          </a:xfrm>
        </p:grpSpPr>
        <p:sp>
          <p:nvSpPr>
            <p:cNvPr id="1048644"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645"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75" name="Group 9"/>
          <p:cNvGrpSpPr/>
          <p:nvPr/>
        </p:nvGrpSpPr>
        <p:grpSpPr>
          <a:xfrm rot="0">
            <a:off x="3898797" y="9716373"/>
            <a:ext cx="10210188" cy="566738"/>
            <a:chOff x="0" y="0"/>
            <a:chExt cx="13613584" cy="755650"/>
          </a:xfrm>
        </p:grpSpPr>
        <p:sp>
          <p:nvSpPr>
            <p:cNvPr id="1048646" name="Freeform 10"/>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647" name="Freeform 11"/>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648" name="TextBox 12"/>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76" name="Group 13"/>
          <p:cNvGrpSpPr/>
          <p:nvPr/>
        </p:nvGrpSpPr>
        <p:grpSpPr>
          <a:xfrm rot="0">
            <a:off x="2516933" y="1147909"/>
            <a:ext cx="13883950" cy="1154162"/>
            <a:chOff x="0" y="0"/>
            <a:chExt cx="18511934" cy="1538882"/>
          </a:xfrm>
        </p:grpSpPr>
        <p:sp>
          <p:nvSpPr>
            <p:cNvPr id="1048649" name="Freeform 14"/>
            <p:cNvSpPr/>
            <p:nvPr/>
          </p:nvSpPr>
          <p:spPr>
            <a:xfrm rot="0" flipH="0" flipV="0">
              <a:off x="0" y="0"/>
              <a:ext cx="18511934" cy="1538882"/>
            </a:xfrm>
            <a:custGeom>
              <a:avLst/>
              <a:ahLst/>
              <a:rect l="l" t="t" r="r" b="b"/>
              <a:pathLst>
                <a:path w="18511934" h="1538882">
                  <a:moveTo>
                    <a:pt x="0" y="0"/>
                  </a:moveTo>
                  <a:lnTo>
                    <a:pt x="18511934" y="0"/>
                  </a:lnTo>
                  <a:lnTo>
                    <a:pt x="18511934" y="1538882"/>
                  </a:lnTo>
                  <a:lnTo>
                    <a:pt x="0" y="1538882"/>
                  </a:lnTo>
                  <a:close/>
                </a:path>
              </a:pathLst>
            </a:custGeom>
            <a:solidFill>
              <a:srgbClr val="000000">
                <a:alpha val="0"/>
              </a:srgbClr>
            </a:solidFill>
          </p:spPr>
        </p:sp>
        <p:sp>
          <p:nvSpPr>
            <p:cNvPr id="1048650" name="TextBox 15"/>
            <p:cNvSpPr txBox="1"/>
            <p:nvPr/>
          </p:nvSpPr>
          <p:spPr>
            <a:xfrm>
              <a:off x="0" y="-104775"/>
              <a:ext cx="18511934" cy="1643657"/>
            </a:xfrm>
            <a:prstGeom prst="rect"/>
          </p:spPr>
          <p:txBody>
            <a:bodyPr anchor="t" bIns="0" lIns="0" rIns="0" rtlCol="0" tIns="0"/>
            <a:p>
              <a:pPr algn="l">
                <a:lnSpc>
                  <a:spcPts val="6240"/>
                </a:lnSpc>
              </a:pPr>
              <a:r>
                <a:rPr sz="5200" lang="en-US">
                  <a:solidFill>
                    <a:srgbClr val="000000"/>
                  </a:solidFill>
                  <a:latin typeface="Times New Roman"/>
                  <a:ea typeface="Times New Roman"/>
                  <a:cs typeface="Times New Roman"/>
                  <a:sym typeface="Times New Roman"/>
                </a:rPr>
                <a:t>	Literature Survey -  Base paper</a:t>
              </a:r>
            </a:p>
          </p:txBody>
        </p:sp>
      </p:grpSp>
      <p:grpSp>
        <p:nvGrpSpPr>
          <p:cNvPr id="77" name="Group 16"/>
          <p:cNvGrpSpPr/>
          <p:nvPr/>
        </p:nvGrpSpPr>
        <p:grpSpPr>
          <a:xfrm rot="0">
            <a:off x="629816" y="3243919"/>
            <a:ext cx="17658184" cy="5752123"/>
            <a:chOff x="0" y="0"/>
            <a:chExt cx="20975216" cy="6832640"/>
          </a:xfrm>
        </p:grpSpPr>
        <p:sp>
          <p:nvSpPr>
            <p:cNvPr id="1048651" name="Freeform 17"/>
            <p:cNvSpPr/>
            <p:nvPr/>
          </p:nvSpPr>
          <p:spPr>
            <a:xfrm rot="0" flipH="0" flipV="0">
              <a:off x="0" y="0"/>
              <a:ext cx="20975216" cy="6832640"/>
            </a:xfrm>
            <a:custGeom>
              <a:avLst/>
              <a:ahLst/>
              <a:rect l="l" t="t" r="r" b="b"/>
              <a:pathLst>
                <a:path w="20975216" h="6832640">
                  <a:moveTo>
                    <a:pt x="0" y="0"/>
                  </a:moveTo>
                  <a:lnTo>
                    <a:pt x="20975216" y="0"/>
                  </a:lnTo>
                  <a:lnTo>
                    <a:pt x="20975216" y="6832640"/>
                  </a:lnTo>
                  <a:lnTo>
                    <a:pt x="0" y="6832640"/>
                  </a:lnTo>
                  <a:close/>
                </a:path>
              </a:pathLst>
            </a:custGeom>
            <a:solidFill>
              <a:srgbClr val="000000">
                <a:alpha val="0"/>
              </a:srgbClr>
            </a:solidFill>
          </p:spPr>
        </p:sp>
        <p:sp>
          <p:nvSpPr>
            <p:cNvPr id="1048652" name="TextBox 18"/>
            <p:cNvSpPr txBox="1"/>
            <p:nvPr/>
          </p:nvSpPr>
          <p:spPr>
            <a:xfrm>
              <a:off x="0" y="-57150"/>
              <a:ext cx="20975216" cy="6889790"/>
            </a:xfrm>
            <a:prstGeom prst="rect"/>
          </p:spPr>
          <p:txBody>
            <a:bodyPr anchor="t" bIns="0" lIns="0" rIns="0" rtlCol="0" tIns="0"/>
            <a:p>
              <a:pPr algn="l">
                <a:lnSpc>
                  <a:spcPts val="3240"/>
                </a:lnSpc>
              </a:pPr>
              <a:r>
                <a:rPr b="1" sz="2700" lang="en-US">
                  <a:solidFill>
                    <a:srgbClr val="000000"/>
                  </a:solidFill>
                  <a:latin typeface="Arial Bold"/>
                  <a:ea typeface="Arial Bold"/>
                  <a:cs typeface="Arial Bold"/>
                  <a:sym typeface="Arial Bold"/>
                </a:rPr>
                <a:t>Paper 1: Traffic Management For Emergency Vehicle Priority Based on Visual Sensing</a:t>
              </a:r>
            </a:p>
            <a:p>
              <a:pPr algn="l">
                <a:lnSpc>
                  <a:spcPts val="3240"/>
                </a:lnSpc>
              </a:pPr>
              <a:r>
                <a:rPr b="1" sz="2700" lang="en-US">
                  <a:solidFill>
                    <a:srgbClr val="000000"/>
                  </a:solidFill>
                  <a:latin typeface="Arial Bold"/>
                  <a:ea typeface="Arial Bold"/>
                  <a:cs typeface="Arial Bold"/>
                  <a:sym typeface="Arial Bold"/>
                </a:rPr>
                <a:t>Authors: </a:t>
              </a:r>
              <a:r>
                <a:rPr sz="2700" lang="en-US">
                  <a:solidFill>
                    <a:srgbClr val="000000"/>
                  </a:solidFill>
                  <a:latin typeface="Arial"/>
                  <a:ea typeface="Arial"/>
                  <a:cs typeface="Arial"/>
                  <a:sym typeface="Arial"/>
                </a:rPr>
                <a:t>Gerhard P.Hancke,Kapileshwar Nellore.</a:t>
              </a:r>
            </a:p>
            <a:p>
              <a:pPr algn="l">
                <a:lnSpc>
                  <a:spcPts val="3240"/>
                </a:lnSpc>
              </a:pPr>
              <a:r>
                <a:rPr b="1" sz="2700" lang="en-US">
                  <a:solidFill>
                    <a:srgbClr val="000000"/>
                  </a:solidFill>
                  <a:latin typeface="Arial Bold"/>
                  <a:ea typeface="Arial Bold"/>
                  <a:cs typeface="Arial Bold"/>
                  <a:sym typeface="Arial Bold"/>
                </a:rPr>
                <a:t>Published by &amp; Year: </a:t>
              </a:r>
              <a:r>
                <a:rPr sz="2700" lang="en-US">
                  <a:solidFill>
                    <a:srgbClr val="000000"/>
                  </a:solidFill>
                  <a:latin typeface="Arial"/>
                  <a:ea typeface="Arial"/>
                  <a:cs typeface="Arial"/>
                  <a:sym typeface="Arial"/>
                </a:rPr>
                <a:t>MDPI &amp; 2016.</a:t>
              </a:r>
            </a:p>
            <a:p>
              <a:pPr algn="l">
                <a:lnSpc>
                  <a:spcPts val="3240"/>
                </a:lnSpc>
              </a:pPr>
            </a:p>
            <a:p>
              <a:pPr algn="l">
                <a:lnSpc>
                  <a:spcPts val="3240"/>
                </a:lnSpc>
              </a:pPr>
              <a:r>
                <a:rPr b="1" sz="2700" lang="en-US">
                  <a:solidFill>
                    <a:srgbClr val="000000"/>
                  </a:solidFill>
                  <a:latin typeface="Arial Bold"/>
                  <a:ea typeface="Arial Bold"/>
                  <a:cs typeface="Arial Bold"/>
                  <a:sym typeface="Arial Bold"/>
                </a:rPr>
                <a:t>About paper:</a:t>
              </a:r>
            </a:p>
            <a:p>
              <a:pPr algn="l">
                <a:lnSpc>
                  <a:spcPts val="3240"/>
                </a:lnSpc>
              </a:pPr>
              <a:r>
                <a:rPr sz="2700" lang="en-US">
                  <a:solidFill>
                    <a:srgbClr val="000000"/>
                  </a:solidFill>
                  <a:latin typeface="Arial"/>
                  <a:ea typeface="Arial"/>
                  <a:cs typeface="Arial"/>
                  <a:sym typeface="Arial"/>
                </a:rPr>
                <a:t>This paper presented an approach to schedule emergency vehicles in traffic. The approach combines the measurement of distance between the emergency vehicle and intersection using visual sensing methods, vehicle counting and time sensitive alert transmission within the sensor network. The distance between the emergency vehicle and the intersection is calculated from visual data using Euclidean distance, Manhattan distance and Canberra distance techniques for comparison. The experimental results have shown that the Euclidean distance outperforms other distance measurement techniques and is suitable for real-time applications. The measured information like vehicle count, distance and speed are very useful for a traffic management center to manage emergency traffic efficiently.</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53"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79" name="Group 3"/>
          <p:cNvGrpSpPr/>
          <p:nvPr/>
        </p:nvGrpSpPr>
        <p:grpSpPr>
          <a:xfrm rot="0">
            <a:off x="2229822" y="2313798"/>
            <a:ext cx="14810401" cy="231757"/>
            <a:chOff x="0" y="0"/>
            <a:chExt cx="19747202" cy="309010"/>
          </a:xfrm>
        </p:grpSpPr>
        <p:sp>
          <p:nvSpPr>
            <p:cNvPr id="1048654"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655"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80" name="Group 6"/>
          <p:cNvGrpSpPr/>
          <p:nvPr/>
        </p:nvGrpSpPr>
        <p:grpSpPr>
          <a:xfrm rot="0">
            <a:off x="466200" y="2302071"/>
            <a:ext cx="1782674" cy="292050"/>
            <a:chOff x="0" y="0"/>
            <a:chExt cx="2376898" cy="389400"/>
          </a:xfrm>
        </p:grpSpPr>
        <p:sp>
          <p:nvSpPr>
            <p:cNvPr id="1048656"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657"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81" name="Group 9"/>
          <p:cNvGrpSpPr/>
          <p:nvPr/>
        </p:nvGrpSpPr>
        <p:grpSpPr>
          <a:xfrm rot="0">
            <a:off x="475727" y="2954537"/>
            <a:ext cx="17131004" cy="5421389"/>
            <a:chOff x="0" y="0"/>
            <a:chExt cx="22841338" cy="7228518"/>
          </a:xfrm>
        </p:grpSpPr>
        <p:sp>
          <p:nvSpPr>
            <p:cNvPr id="1048658" name="Freeform 10"/>
            <p:cNvSpPr/>
            <p:nvPr/>
          </p:nvSpPr>
          <p:spPr>
            <a:xfrm rot="0" flipH="0" flipV="0">
              <a:off x="0" y="0"/>
              <a:ext cx="22841338" cy="7228518"/>
            </a:xfrm>
            <a:custGeom>
              <a:avLst/>
              <a:ahLst/>
              <a:rect l="l" t="t" r="r" b="b"/>
              <a:pathLst>
                <a:path w="22841338" h="7228518">
                  <a:moveTo>
                    <a:pt x="0" y="0"/>
                  </a:moveTo>
                  <a:lnTo>
                    <a:pt x="22841338" y="0"/>
                  </a:lnTo>
                  <a:lnTo>
                    <a:pt x="22841338" y="7228518"/>
                  </a:lnTo>
                  <a:lnTo>
                    <a:pt x="0" y="7228518"/>
                  </a:lnTo>
                  <a:close/>
                </a:path>
              </a:pathLst>
            </a:custGeom>
            <a:solidFill>
              <a:srgbClr val="000000">
                <a:alpha val="0"/>
              </a:srgbClr>
            </a:solidFill>
          </p:spPr>
        </p:sp>
        <p:sp>
          <p:nvSpPr>
            <p:cNvPr id="1048659" name="TextBox 11"/>
            <p:cNvSpPr txBox="1"/>
            <p:nvPr/>
          </p:nvSpPr>
          <p:spPr>
            <a:xfrm>
              <a:off x="0" y="-28575"/>
              <a:ext cx="22841338" cy="7257093"/>
            </a:xfrm>
            <a:prstGeom prst="rect"/>
          </p:spPr>
          <p:txBody>
            <a:bodyPr anchor="t" bIns="0" lIns="0" rIns="0" rtlCol="0" tIns="0"/>
            <a:p>
              <a:pPr algn="just">
                <a:lnSpc>
                  <a:spcPts val="3671"/>
                </a:lnSpc>
              </a:pPr>
              <a:r>
                <a:rPr b="1" sz="3399" lang="en-US">
                  <a:solidFill>
                    <a:srgbClr val="000000"/>
                  </a:solidFill>
                  <a:latin typeface="Arial Bold"/>
                  <a:ea typeface="Arial Bold"/>
                  <a:cs typeface="Arial Bold"/>
                  <a:sym typeface="Arial Bold"/>
                </a:rPr>
                <a:t>FIXED TRAFFIC CONTROL: </a:t>
              </a:r>
              <a:r>
                <a:rPr sz="3399" lang="en-US">
                  <a:solidFill>
                    <a:srgbClr val="000000"/>
                  </a:solidFill>
                  <a:latin typeface="Arial"/>
                  <a:ea typeface="Arial"/>
                  <a:cs typeface="Arial"/>
                  <a:sym typeface="Arial"/>
                </a:rPr>
                <a:t>The traffic signal system uses a fixed timing sequence that does not adapt to real-time conditions, causing delays for emergency vehicle.</a:t>
              </a:r>
            </a:p>
            <a:p>
              <a:pPr algn="just">
                <a:lnSpc>
                  <a:spcPts val="3671"/>
                </a:lnSpc>
              </a:pPr>
            </a:p>
            <a:p>
              <a:pPr algn="just">
                <a:lnSpc>
                  <a:spcPts val="3671"/>
                </a:lnSpc>
              </a:pPr>
              <a:r>
                <a:rPr b="1" sz="3399" lang="en-US">
                  <a:solidFill>
                    <a:srgbClr val="000000"/>
                  </a:solidFill>
                  <a:latin typeface="Arial Bold"/>
                  <a:ea typeface="Arial Bold"/>
                  <a:cs typeface="Arial Bold"/>
                  <a:sym typeface="Arial Bold"/>
                </a:rPr>
                <a:t>Lack of Real-Time Analysis : </a:t>
              </a:r>
              <a:r>
                <a:rPr sz="3399" lang="en-US">
                  <a:solidFill>
                    <a:srgbClr val="000000"/>
                  </a:solidFill>
                  <a:latin typeface="Arial"/>
                  <a:ea typeface="Arial"/>
                  <a:cs typeface="Arial"/>
                  <a:sym typeface="Arial"/>
                </a:rPr>
                <a:t>The system does not incorporate real-time data processing, making it inefficient in detecting and prioritizing emergency vehicles.</a:t>
              </a:r>
            </a:p>
            <a:p>
              <a:pPr algn="just">
                <a:lnSpc>
                  <a:spcPts val="3671"/>
                </a:lnSpc>
              </a:pPr>
            </a:p>
            <a:p>
              <a:pPr algn="just">
                <a:lnSpc>
                  <a:spcPts val="3671"/>
                </a:lnSpc>
              </a:pPr>
              <a:r>
                <a:rPr b="1" sz="3399" lang="en-US">
                  <a:solidFill>
                    <a:srgbClr val="000000"/>
                  </a:solidFill>
                  <a:latin typeface="Arial Bold"/>
                  <a:ea typeface="Arial Bold"/>
                  <a:cs typeface="Arial Bold"/>
                  <a:sym typeface="Arial Bold"/>
                </a:rPr>
                <a:t>No Automated Detection : </a:t>
              </a:r>
              <a:r>
                <a:rPr sz="3399" lang="en-US">
                  <a:solidFill>
                    <a:srgbClr val="000000"/>
                  </a:solidFill>
                  <a:latin typeface="Arial"/>
                  <a:ea typeface="Arial"/>
                  <a:cs typeface="Arial"/>
                  <a:sym typeface="Arial"/>
                </a:rPr>
                <a:t>Emergency vehicle detection is manual or relies on basic methods, such as GPS or strobe lights, leading to slower response times.</a:t>
              </a:r>
            </a:p>
          </p:txBody>
        </p:sp>
      </p:grpSp>
      <p:grpSp>
        <p:nvGrpSpPr>
          <p:cNvPr id="82" name="Group 12"/>
          <p:cNvGrpSpPr/>
          <p:nvPr/>
        </p:nvGrpSpPr>
        <p:grpSpPr>
          <a:xfrm rot="0">
            <a:off x="475727" y="698608"/>
            <a:ext cx="10550716" cy="1749488"/>
            <a:chOff x="0" y="0"/>
            <a:chExt cx="14067622" cy="2332650"/>
          </a:xfrm>
        </p:grpSpPr>
        <p:sp>
          <p:nvSpPr>
            <p:cNvPr id="1048660" name="Freeform 13"/>
            <p:cNvSpPr/>
            <p:nvPr/>
          </p:nvSpPr>
          <p:spPr>
            <a:xfrm rot="0" flipH="0" flipV="0">
              <a:off x="0" y="0"/>
              <a:ext cx="14067622" cy="2332650"/>
            </a:xfrm>
            <a:custGeom>
              <a:avLst/>
              <a:ahLst/>
              <a:rect l="l" t="t" r="r" b="b"/>
              <a:pathLst>
                <a:path w="14067622" h="2332650">
                  <a:moveTo>
                    <a:pt x="0" y="0"/>
                  </a:moveTo>
                  <a:lnTo>
                    <a:pt x="14067622" y="0"/>
                  </a:lnTo>
                  <a:lnTo>
                    <a:pt x="14067622" y="2332650"/>
                  </a:lnTo>
                  <a:lnTo>
                    <a:pt x="0" y="2332650"/>
                  </a:lnTo>
                  <a:close/>
                </a:path>
              </a:pathLst>
            </a:custGeom>
            <a:solidFill>
              <a:srgbClr val="000000">
                <a:alpha val="0"/>
              </a:srgbClr>
            </a:solidFill>
          </p:spPr>
        </p:sp>
        <p:sp>
          <p:nvSpPr>
            <p:cNvPr id="1048661" name="TextBox 14"/>
            <p:cNvSpPr txBox="1"/>
            <p:nvPr/>
          </p:nvSpPr>
          <p:spPr>
            <a:xfrm>
              <a:off x="0" y="-47625"/>
              <a:ext cx="14067622" cy="2380275"/>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   EXISTING METHOD</a:t>
              </a:r>
            </a:p>
          </p:txBody>
        </p:sp>
      </p:grpSp>
      <p:grpSp>
        <p:nvGrpSpPr>
          <p:cNvPr id="83" name="Group 15"/>
          <p:cNvGrpSpPr/>
          <p:nvPr/>
        </p:nvGrpSpPr>
        <p:grpSpPr>
          <a:xfrm rot="0">
            <a:off x="3898797" y="9716373"/>
            <a:ext cx="10210188" cy="566738"/>
            <a:chOff x="0" y="0"/>
            <a:chExt cx="13613584" cy="755650"/>
          </a:xfrm>
        </p:grpSpPr>
        <p:sp>
          <p:nvSpPr>
            <p:cNvPr id="1048662" name="Freeform 16"/>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663" name="Freeform 17"/>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664" name="TextBox 18"/>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71"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87" name="Group 3"/>
          <p:cNvGrpSpPr/>
          <p:nvPr/>
        </p:nvGrpSpPr>
        <p:grpSpPr>
          <a:xfrm rot="0">
            <a:off x="2229822" y="2313798"/>
            <a:ext cx="14810401" cy="231757"/>
            <a:chOff x="0" y="0"/>
            <a:chExt cx="19747202" cy="309010"/>
          </a:xfrm>
        </p:grpSpPr>
        <p:sp>
          <p:nvSpPr>
            <p:cNvPr id="1048672"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673"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88" name="Group 6"/>
          <p:cNvGrpSpPr/>
          <p:nvPr/>
        </p:nvGrpSpPr>
        <p:grpSpPr>
          <a:xfrm rot="0">
            <a:off x="466200" y="2302071"/>
            <a:ext cx="1782674" cy="292050"/>
            <a:chOff x="0" y="0"/>
            <a:chExt cx="2376898" cy="389400"/>
          </a:xfrm>
        </p:grpSpPr>
        <p:sp>
          <p:nvSpPr>
            <p:cNvPr id="1048674"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675"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89" name="Group 9"/>
          <p:cNvGrpSpPr/>
          <p:nvPr/>
        </p:nvGrpSpPr>
        <p:grpSpPr>
          <a:xfrm rot="0">
            <a:off x="674189" y="660693"/>
            <a:ext cx="10578345" cy="1721498"/>
            <a:chOff x="0" y="0"/>
            <a:chExt cx="14104460" cy="2295330"/>
          </a:xfrm>
        </p:grpSpPr>
        <p:sp>
          <p:nvSpPr>
            <p:cNvPr id="1048676" name="Freeform 10"/>
            <p:cNvSpPr/>
            <p:nvPr/>
          </p:nvSpPr>
          <p:spPr>
            <a:xfrm rot="0" flipH="0" flipV="0">
              <a:off x="0" y="0"/>
              <a:ext cx="14104460" cy="2295330"/>
            </a:xfrm>
            <a:custGeom>
              <a:avLst/>
              <a:ahLst/>
              <a:rect l="l" t="t" r="r" b="b"/>
              <a:pathLst>
                <a:path w="14104460" h="2295330">
                  <a:moveTo>
                    <a:pt x="0" y="0"/>
                  </a:moveTo>
                  <a:lnTo>
                    <a:pt x="14104460" y="0"/>
                  </a:lnTo>
                  <a:lnTo>
                    <a:pt x="14104460" y="2295330"/>
                  </a:lnTo>
                  <a:lnTo>
                    <a:pt x="0" y="2295330"/>
                  </a:lnTo>
                  <a:close/>
                </a:path>
              </a:pathLst>
            </a:custGeom>
            <a:solidFill>
              <a:srgbClr val="000000">
                <a:alpha val="0"/>
              </a:srgbClr>
            </a:solidFill>
          </p:spPr>
        </p:sp>
        <p:sp>
          <p:nvSpPr>
            <p:cNvPr id="1048677" name="TextBox 11"/>
            <p:cNvSpPr txBox="1"/>
            <p:nvPr/>
          </p:nvSpPr>
          <p:spPr>
            <a:xfrm>
              <a:off x="0" y="-47625"/>
              <a:ext cx="14104460" cy="2342955"/>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    PROPOSED SYSTEMS</a:t>
              </a:r>
            </a:p>
          </p:txBody>
        </p:sp>
      </p:grpSp>
      <p:grpSp>
        <p:nvGrpSpPr>
          <p:cNvPr id="90" name="Group 12"/>
          <p:cNvGrpSpPr/>
          <p:nvPr/>
        </p:nvGrpSpPr>
        <p:grpSpPr>
          <a:xfrm rot="0">
            <a:off x="3898797" y="9716373"/>
            <a:ext cx="10210188" cy="566738"/>
            <a:chOff x="0" y="0"/>
            <a:chExt cx="13613584" cy="755650"/>
          </a:xfrm>
        </p:grpSpPr>
        <p:sp>
          <p:nvSpPr>
            <p:cNvPr id="1048678" name="Freeform 1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679" name="Freeform 1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680" name="TextBox 1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grpSp>
        <p:nvGrpSpPr>
          <p:cNvPr id="91" name="Group 16"/>
          <p:cNvGrpSpPr/>
          <p:nvPr/>
        </p:nvGrpSpPr>
        <p:grpSpPr>
          <a:xfrm rot="0">
            <a:off x="322295" y="2673221"/>
            <a:ext cx="17821469" cy="7544308"/>
            <a:chOff x="0" y="0"/>
            <a:chExt cx="23761958" cy="10059077"/>
          </a:xfrm>
        </p:grpSpPr>
        <p:sp>
          <p:nvSpPr>
            <p:cNvPr id="1048681" name="Freeform 17"/>
            <p:cNvSpPr/>
            <p:nvPr/>
          </p:nvSpPr>
          <p:spPr>
            <a:xfrm rot="0" flipH="0" flipV="0">
              <a:off x="0" y="0"/>
              <a:ext cx="23761957" cy="10059077"/>
            </a:xfrm>
            <a:custGeom>
              <a:avLst/>
              <a:ahLst/>
              <a:rect l="l" t="t" r="r" b="b"/>
              <a:pathLst>
                <a:path w="23761957" h="10059077">
                  <a:moveTo>
                    <a:pt x="0" y="0"/>
                  </a:moveTo>
                  <a:lnTo>
                    <a:pt x="23761957" y="0"/>
                  </a:lnTo>
                  <a:lnTo>
                    <a:pt x="23761957" y="10059077"/>
                  </a:lnTo>
                  <a:lnTo>
                    <a:pt x="0" y="10059077"/>
                  </a:lnTo>
                  <a:close/>
                </a:path>
              </a:pathLst>
            </a:custGeom>
            <a:solidFill>
              <a:srgbClr val="000000">
                <a:alpha val="0"/>
              </a:srgbClr>
            </a:solidFill>
          </p:spPr>
        </p:sp>
        <p:sp>
          <p:nvSpPr>
            <p:cNvPr id="1048682" name="TextBox 18"/>
            <p:cNvSpPr txBox="1"/>
            <p:nvPr/>
          </p:nvSpPr>
          <p:spPr>
            <a:xfrm>
              <a:off x="0" y="-57150"/>
              <a:ext cx="23761958" cy="10116227"/>
            </a:xfrm>
            <a:prstGeom prst="rect"/>
          </p:spPr>
          <p:txBody>
            <a:bodyPr anchor="t" bIns="0" lIns="0" rIns="0" rtlCol="0" tIns="0"/>
            <a:p>
              <a:pPr algn="l">
                <a:lnSpc>
                  <a:spcPts val="3479"/>
                </a:lnSpc>
              </a:pPr>
              <a:r>
                <a:rPr sz="2899" lang="en-US">
                  <a:solidFill>
                    <a:srgbClr val="000000"/>
                  </a:solidFill>
                  <a:latin typeface="Arial"/>
                  <a:ea typeface="Arial"/>
                  <a:cs typeface="Arial"/>
                  <a:sym typeface="Arial"/>
                </a:rPr>
                <a:t>The deployed traffic management system based on deep learning could be an innovative system for emergency vehicle prioritization and general traffic flow. This will enable real-time detection and traffic signals that can be altered dynamically. All of this will work toward improving emergency response operations and assuring the safety of other traffic users.</a:t>
              </a:r>
            </a:p>
            <a:p>
              <a:pPr algn="l">
                <a:lnSpc>
                  <a:spcPts val="3479"/>
                </a:lnSpc>
              </a:pPr>
              <a:r>
                <a:rPr b="1" sz="2899" lang="en-US">
                  <a:solidFill>
                    <a:srgbClr val="000000"/>
                  </a:solidFill>
                  <a:latin typeface="Arial Bold"/>
                  <a:ea typeface="Arial Bold"/>
                  <a:cs typeface="Arial Bold"/>
                  <a:sym typeface="Arial Bold"/>
                </a:rPr>
                <a:t>🎥 Real-Time Emergency Vehicle Detection :</a:t>
              </a:r>
            </a:p>
            <a:p>
              <a:pPr algn="l">
                <a:lnSpc>
                  <a:spcPts val="3479"/>
                </a:lnSpc>
              </a:pPr>
              <a:r>
                <a:rPr b="1" sz="2899" lang="en-US">
                  <a:solidFill>
                    <a:srgbClr val="000000"/>
                  </a:solidFill>
                  <a:latin typeface="Arial Bold"/>
                  <a:ea typeface="Arial Bold"/>
                  <a:cs typeface="Arial Bold"/>
                  <a:sym typeface="Arial Bold"/>
                </a:rPr>
                <a:t>       </a:t>
              </a:r>
              <a:r>
                <a:rPr sz="2899" lang="en-US">
                  <a:solidFill>
                    <a:srgbClr val="000000"/>
                  </a:solidFill>
                  <a:latin typeface="Arial"/>
                  <a:ea typeface="Arial"/>
                  <a:cs typeface="Arial"/>
                  <a:sym typeface="Arial"/>
                </a:rPr>
                <a:t>Deep leaning (CNNs) processes video feeds to instantly detect emergency vehicles and clear the path.</a:t>
              </a:r>
            </a:p>
            <a:p>
              <a:pPr algn="l" indent="-262413" lvl="1" marL="524827">
                <a:lnSpc>
                  <a:spcPts val="3479"/>
                </a:lnSpc>
                <a:buFont typeface="Arial"/>
                <a:buChar char="•"/>
              </a:pPr>
              <a:r>
                <a:rPr b="1" sz="2899" lang="en-US">
                  <a:solidFill>
                    <a:srgbClr val="000000"/>
                  </a:solidFill>
                  <a:latin typeface="Arial Bold"/>
                  <a:ea typeface="Arial Bold"/>
                  <a:cs typeface="Arial Bold"/>
                  <a:sym typeface="Arial Bold"/>
                </a:rPr>
                <a:t>Adaptive Traffic Signal Control : </a:t>
              </a:r>
              <a:r>
                <a:rPr sz="2899" lang="en-US">
                  <a:solidFill>
                    <a:srgbClr val="000000"/>
                  </a:solidFill>
                  <a:latin typeface="Arial"/>
                  <a:ea typeface="Arial"/>
                  <a:cs typeface="Arial"/>
                  <a:sym typeface="Arial"/>
                </a:rPr>
                <a:t>Deep learning adjusts traffic signal timings based on the speed and proximity of emergency vehicles.</a:t>
              </a:r>
            </a:p>
            <a:p>
              <a:pPr algn="l" indent="-262413" lvl="1" marL="524827">
                <a:lnSpc>
                  <a:spcPts val="3479"/>
                </a:lnSpc>
                <a:buFont typeface="Arial"/>
                <a:buChar char="•"/>
              </a:pPr>
              <a:r>
                <a:rPr b="1" sz="2899" lang="en-US">
                  <a:solidFill>
                    <a:srgbClr val="000000"/>
                  </a:solidFill>
                  <a:latin typeface="Arial Bold"/>
                  <a:ea typeface="Arial Bold"/>
                  <a:cs typeface="Arial Bold"/>
                  <a:sym typeface="Arial Bold"/>
                </a:rPr>
                <a:t>Predictive Traffic Flow Analysis : </a:t>
              </a:r>
              <a:r>
                <a:rPr sz="2899" lang="en-US">
                  <a:solidFill>
                    <a:srgbClr val="000000"/>
                  </a:solidFill>
                  <a:latin typeface="Arial"/>
                  <a:ea typeface="Arial"/>
                  <a:cs typeface="Arial"/>
                  <a:sym typeface="Arial"/>
                </a:rPr>
                <a:t>Models predict congestion and optimize traffic signal timings to reduce bottlenecks.</a:t>
              </a:r>
            </a:p>
            <a:p>
              <a:pPr algn="l" indent="-262413" lvl="1" marL="524827">
                <a:lnSpc>
                  <a:spcPts val="3479"/>
                </a:lnSpc>
                <a:buFont typeface="Arial"/>
                <a:buChar char="•"/>
              </a:pPr>
              <a:r>
                <a:rPr b="1" sz="2899" lang="en-US">
                  <a:solidFill>
                    <a:srgbClr val="000000"/>
                  </a:solidFill>
                  <a:latin typeface="Arial Bold"/>
                  <a:ea typeface="Arial Bold"/>
                  <a:cs typeface="Arial Bold"/>
                  <a:sym typeface="Arial Bold"/>
                </a:rPr>
                <a:t>Optimizing Data Transmission Through PE-MAC : </a:t>
              </a:r>
              <a:r>
                <a:rPr sz="2899" lang="en-US">
                  <a:solidFill>
                    <a:srgbClr val="000000"/>
                  </a:solidFill>
                  <a:latin typeface="Arial"/>
                  <a:ea typeface="Arial"/>
                  <a:cs typeface="Arial"/>
                  <a:sym typeface="Arial"/>
                </a:rPr>
                <a:t>Deep learning optimizes the PE-MAC protocol, improving communication between vehicles and the Traffic Management Centre.</a:t>
              </a:r>
            </a:p>
            <a:p>
              <a:pPr algn="l" indent="-262413" lvl="1" marL="524827">
                <a:lnSpc>
                  <a:spcPts val="3479"/>
                </a:lnSpc>
                <a:buFont typeface="Arial"/>
                <a:buChar char="•"/>
              </a:pPr>
              <a:r>
                <a:rPr b="1" sz="2899" lang="en-US">
                  <a:solidFill>
                    <a:srgbClr val="000000"/>
                  </a:solidFill>
                  <a:latin typeface="Arial Bold"/>
                  <a:ea typeface="Arial Bold"/>
                  <a:cs typeface="Arial Bold"/>
                  <a:sym typeface="Arial Bold"/>
                </a:rPr>
                <a:t>Improved Road Safety : </a:t>
              </a:r>
              <a:r>
                <a:rPr sz="2899" lang="en-US">
                  <a:solidFill>
                    <a:srgbClr val="000000"/>
                  </a:solidFill>
                  <a:latin typeface="Arial"/>
                  <a:ea typeface="Arial"/>
                  <a:cs typeface="Arial"/>
                  <a:sym typeface="Arial"/>
                </a:rPr>
                <a:t>The system reduces accident risks by prioritizing emergency vehicles and optimizing traffic flow.</a:t>
              </a:r>
            </a:p>
            <a:p>
              <a:pPr algn="l">
                <a:lnSpc>
                  <a:spcPts val="3479"/>
                </a:lnSpc>
              </a:pPr>
            </a:p>
            <a:p>
              <a:pPr algn="l">
                <a:lnSpc>
                  <a:spcPts val="3479"/>
                </a:lnSpc>
              </a:pPr>
            </a:p>
            <a:p>
              <a:pPr algn="l" indent="-262413" lvl="1" marL="524827">
                <a:lnSpc>
                  <a:spcPts val="3479"/>
                </a:lnSpc>
              </a:p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89"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95" name="Group 3"/>
          <p:cNvGrpSpPr/>
          <p:nvPr/>
        </p:nvGrpSpPr>
        <p:grpSpPr>
          <a:xfrm rot="0">
            <a:off x="2229822" y="2313798"/>
            <a:ext cx="14810401" cy="231757"/>
            <a:chOff x="0" y="0"/>
            <a:chExt cx="19747202" cy="309010"/>
          </a:xfrm>
        </p:grpSpPr>
        <p:sp>
          <p:nvSpPr>
            <p:cNvPr id="1048690"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691"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96" name="Group 6"/>
          <p:cNvGrpSpPr/>
          <p:nvPr/>
        </p:nvGrpSpPr>
        <p:grpSpPr>
          <a:xfrm rot="0">
            <a:off x="466200" y="2302071"/>
            <a:ext cx="1782674" cy="292050"/>
            <a:chOff x="0" y="0"/>
            <a:chExt cx="2376898" cy="389400"/>
          </a:xfrm>
        </p:grpSpPr>
        <p:sp>
          <p:nvSpPr>
            <p:cNvPr id="1048692"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693"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97" name="Group 9"/>
          <p:cNvGrpSpPr/>
          <p:nvPr/>
        </p:nvGrpSpPr>
        <p:grpSpPr>
          <a:xfrm rot="0">
            <a:off x="1561500" y="844372"/>
            <a:ext cx="14281256" cy="1170538"/>
            <a:chOff x="0" y="0"/>
            <a:chExt cx="20620650" cy="1690136"/>
          </a:xfrm>
        </p:grpSpPr>
        <p:sp>
          <p:nvSpPr>
            <p:cNvPr id="1048694" name="Freeform 10"/>
            <p:cNvSpPr/>
            <p:nvPr/>
          </p:nvSpPr>
          <p:spPr>
            <a:xfrm rot="0" flipH="0" flipV="0">
              <a:off x="0" y="0"/>
              <a:ext cx="20620650" cy="1690136"/>
            </a:xfrm>
            <a:custGeom>
              <a:avLst/>
              <a:ahLst/>
              <a:rect l="l" t="t" r="r" b="b"/>
              <a:pathLst>
                <a:path w="20620650" h="1690136">
                  <a:moveTo>
                    <a:pt x="0" y="0"/>
                  </a:moveTo>
                  <a:lnTo>
                    <a:pt x="20620650" y="0"/>
                  </a:lnTo>
                  <a:lnTo>
                    <a:pt x="20620650" y="1690136"/>
                  </a:lnTo>
                  <a:lnTo>
                    <a:pt x="0" y="1690136"/>
                  </a:lnTo>
                  <a:close/>
                </a:path>
              </a:pathLst>
            </a:custGeom>
            <a:solidFill>
              <a:srgbClr val="000000">
                <a:alpha val="0"/>
              </a:srgbClr>
            </a:solidFill>
          </p:spPr>
        </p:sp>
        <p:sp>
          <p:nvSpPr>
            <p:cNvPr id="1048695" name="TextBox 11"/>
            <p:cNvSpPr txBox="1"/>
            <p:nvPr/>
          </p:nvSpPr>
          <p:spPr>
            <a:xfrm>
              <a:off x="0" y="-47625"/>
              <a:ext cx="20620650" cy="1737761"/>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PROPOSED MODEL METHODOLOGY</a:t>
              </a:r>
            </a:p>
          </p:txBody>
        </p:sp>
      </p:grpSp>
      <p:grpSp>
        <p:nvGrpSpPr>
          <p:cNvPr id="98" name="Group 12"/>
          <p:cNvGrpSpPr/>
          <p:nvPr/>
        </p:nvGrpSpPr>
        <p:grpSpPr>
          <a:xfrm rot="0">
            <a:off x="825759" y="2834124"/>
            <a:ext cx="17131005" cy="6891772"/>
            <a:chOff x="0" y="0"/>
            <a:chExt cx="22841340" cy="9189030"/>
          </a:xfrm>
        </p:grpSpPr>
        <p:sp>
          <p:nvSpPr>
            <p:cNvPr id="1048696" name="Freeform 13"/>
            <p:cNvSpPr/>
            <p:nvPr/>
          </p:nvSpPr>
          <p:spPr>
            <a:xfrm rot="0" flipH="0" flipV="0">
              <a:off x="0" y="0"/>
              <a:ext cx="22841341" cy="9189030"/>
            </a:xfrm>
            <a:custGeom>
              <a:avLst/>
              <a:ahLst/>
              <a:rect l="l" t="t" r="r" b="b"/>
              <a:pathLst>
                <a:path w="22841341" h="9189030">
                  <a:moveTo>
                    <a:pt x="0" y="0"/>
                  </a:moveTo>
                  <a:lnTo>
                    <a:pt x="22841341" y="0"/>
                  </a:lnTo>
                  <a:lnTo>
                    <a:pt x="22841341" y="9189030"/>
                  </a:lnTo>
                  <a:lnTo>
                    <a:pt x="0" y="9189030"/>
                  </a:lnTo>
                  <a:close/>
                </a:path>
              </a:pathLst>
            </a:custGeom>
            <a:solidFill>
              <a:srgbClr val="000000">
                <a:alpha val="0"/>
              </a:srgbClr>
            </a:solidFill>
          </p:spPr>
        </p:sp>
        <p:sp>
          <p:nvSpPr>
            <p:cNvPr id="1048697" name="TextBox 14"/>
            <p:cNvSpPr txBox="1"/>
            <p:nvPr/>
          </p:nvSpPr>
          <p:spPr>
            <a:xfrm>
              <a:off x="0" y="-28575"/>
              <a:ext cx="22841340" cy="9217605"/>
            </a:xfrm>
            <a:prstGeom prst="rect"/>
          </p:spPr>
          <p:txBody>
            <a:bodyPr anchor="t" bIns="0" lIns="0" rIns="0" rtlCol="0" tIns="0"/>
            <a:p>
              <a:pPr algn="l">
                <a:lnSpc>
                  <a:spcPts val="2916"/>
                </a:lnSpc>
              </a:pPr>
              <a:r>
                <a:rPr b="1" sz="2700" lang="en-US">
                  <a:solidFill>
                    <a:srgbClr val="000000"/>
                  </a:solidFill>
                  <a:latin typeface="Arial Bold"/>
                  <a:ea typeface="Arial Bold"/>
                  <a:cs typeface="Arial Bold"/>
                  <a:sym typeface="Arial Bold"/>
                </a:rPr>
                <a:t>Data Collection : </a:t>
              </a:r>
              <a:r>
                <a:rPr sz="2700" lang="en-US">
                  <a:solidFill>
                    <a:srgbClr val="000000"/>
                  </a:solidFill>
                  <a:latin typeface="Arial"/>
                  <a:ea typeface="Arial"/>
                  <a:cs typeface="Arial"/>
                  <a:sym typeface="Arial"/>
                </a:rPr>
                <a:t>Gather real-time video data from traffic cameras and existing datasets, focusing on emergency vehicles.</a:t>
              </a:r>
            </a:p>
            <a:p>
              <a:pPr algn="l">
                <a:lnSpc>
                  <a:spcPts val="2916"/>
                </a:lnSpc>
              </a:pPr>
            </a:p>
            <a:p>
              <a:pPr algn="l">
                <a:lnSpc>
                  <a:spcPts val="2916"/>
                </a:lnSpc>
              </a:pPr>
              <a:r>
                <a:rPr b="1" sz="2700" lang="en-US">
                  <a:solidFill>
                    <a:srgbClr val="000000"/>
                  </a:solidFill>
                  <a:latin typeface="Arial Bold"/>
                  <a:ea typeface="Arial Bold"/>
                  <a:cs typeface="Arial Bold"/>
                  <a:sym typeface="Arial Bold"/>
                </a:rPr>
                <a:t> Preprocessing : </a:t>
              </a:r>
              <a:r>
                <a:rPr sz="2700" lang="en-US">
                  <a:solidFill>
                    <a:srgbClr val="000000"/>
                  </a:solidFill>
                  <a:latin typeface="Arial"/>
                  <a:ea typeface="Arial"/>
                  <a:cs typeface="Arial"/>
                  <a:sym typeface="Arial"/>
                </a:rPr>
                <a:t>Extract frames from video , apply image processing ( noise reduction, background and subtraction),and define regions of interest(roads).</a:t>
              </a:r>
            </a:p>
            <a:p>
              <a:pPr algn="l">
                <a:lnSpc>
                  <a:spcPts val="2916"/>
                </a:lnSpc>
              </a:pPr>
            </a:p>
            <a:p>
              <a:pPr algn="l">
                <a:lnSpc>
                  <a:spcPts val="2916"/>
                </a:lnSpc>
              </a:pPr>
              <a:r>
                <a:rPr b="1" sz="2700" lang="en-US">
                  <a:solidFill>
                    <a:srgbClr val="000000"/>
                  </a:solidFill>
                  <a:latin typeface="Arial Bold"/>
                  <a:ea typeface="Arial Bold"/>
                  <a:cs typeface="Arial Bold"/>
                  <a:sym typeface="Arial Bold"/>
                </a:rPr>
                <a:t> Vehicle Detection :</a:t>
              </a:r>
              <a:r>
                <a:rPr sz="2700" lang="en-US">
                  <a:solidFill>
                    <a:srgbClr val="000000"/>
                  </a:solidFill>
                  <a:latin typeface="Arial"/>
                  <a:ea typeface="Arial"/>
                  <a:cs typeface="Arial"/>
                  <a:sym typeface="Arial"/>
                </a:rPr>
                <a:t>Use object dectection models (e.g : YOLO, Faster R-CNN) to identify vehicles.</a:t>
              </a:r>
            </a:p>
            <a:p>
              <a:pPr algn="l">
                <a:lnSpc>
                  <a:spcPts val="2916"/>
                </a:lnSpc>
              </a:pPr>
              <a:r>
                <a:rPr sz="2700" lang="en-US">
                  <a:solidFill>
                    <a:srgbClr val="000000"/>
                  </a:solidFill>
                  <a:latin typeface="Arial"/>
                  <a:ea typeface="Arial"/>
                  <a:cs typeface="Arial"/>
                  <a:sym typeface="Arial"/>
                </a:rPr>
                <a:t>  </a:t>
              </a:r>
            </a:p>
            <a:p>
              <a:pPr algn="l">
                <a:lnSpc>
                  <a:spcPts val="2916"/>
                </a:lnSpc>
              </a:pPr>
              <a:r>
                <a:rPr b="1" sz="2700" lang="en-US">
                  <a:solidFill>
                    <a:srgbClr val="000000"/>
                  </a:solidFill>
                  <a:latin typeface="Arial Bold"/>
                  <a:ea typeface="Arial Bold"/>
                  <a:cs typeface="Arial Bold"/>
                  <a:sym typeface="Arial Bold"/>
                </a:rPr>
                <a:t> Emergency Vehicle Identification : </a:t>
              </a:r>
              <a:r>
                <a:rPr sz="2700" lang="en-US">
                  <a:solidFill>
                    <a:srgbClr val="000000"/>
                  </a:solidFill>
                  <a:latin typeface="Arial"/>
                  <a:ea typeface="Arial"/>
                  <a:cs typeface="Arial"/>
                  <a:sym typeface="Arial"/>
                </a:rPr>
                <a:t>Apply deep learning models  (CNN) to classify emergency vehicles.</a:t>
              </a:r>
            </a:p>
            <a:p>
              <a:pPr algn="l">
                <a:lnSpc>
                  <a:spcPts val="2916"/>
                </a:lnSpc>
              </a:pPr>
              <a:r>
                <a:rPr b="1" sz="2700" lang="en-US">
                  <a:solidFill>
                    <a:srgbClr val="000000"/>
                  </a:solidFill>
                  <a:latin typeface="Arial Bold"/>
                  <a:ea typeface="Arial Bold"/>
                  <a:cs typeface="Arial Bold"/>
                  <a:sym typeface="Arial Bold"/>
                </a:rPr>
                <a:t> </a:t>
              </a:r>
            </a:p>
            <a:p>
              <a:pPr algn="l">
                <a:lnSpc>
                  <a:spcPts val="2916"/>
                </a:lnSpc>
              </a:pPr>
            </a:p>
          </p:txBody>
        </p:sp>
      </p:grpSp>
      <p:grpSp>
        <p:nvGrpSpPr>
          <p:cNvPr id="99" name="Group 15"/>
          <p:cNvGrpSpPr/>
          <p:nvPr/>
        </p:nvGrpSpPr>
        <p:grpSpPr>
          <a:xfrm rot="0">
            <a:off x="3898797" y="9716373"/>
            <a:ext cx="10210188" cy="566738"/>
            <a:chOff x="0" y="0"/>
            <a:chExt cx="13613584" cy="755650"/>
          </a:xfrm>
        </p:grpSpPr>
        <p:sp>
          <p:nvSpPr>
            <p:cNvPr id="1048698" name="Freeform 16"/>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699" name="Freeform 17"/>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700" name="TextBox 18"/>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707"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03" name="Group 3"/>
          <p:cNvGrpSpPr/>
          <p:nvPr/>
        </p:nvGrpSpPr>
        <p:grpSpPr>
          <a:xfrm rot="0">
            <a:off x="2229822" y="2313798"/>
            <a:ext cx="14810401" cy="231757"/>
            <a:chOff x="0" y="0"/>
            <a:chExt cx="19747202" cy="309010"/>
          </a:xfrm>
        </p:grpSpPr>
        <p:sp>
          <p:nvSpPr>
            <p:cNvPr id="1048708"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709"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04" name="Group 6"/>
          <p:cNvGrpSpPr/>
          <p:nvPr/>
        </p:nvGrpSpPr>
        <p:grpSpPr>
          <a:xfrm rot="0">
            <a:off x="466200" y="2302071"/>
            <a:ext cx="1782674" cy="292050"/>
            <a:chOff x="0" y="0"/>
            <a:chExt cx="2376898" cy="389400"/>
          </a:xfrm>
        </p:grpSpPr>
        <p:sp>
          <p:nvSpPr>
            <p:cNvPr id="1048710"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711"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05" name="Group 9"/>
          <p:cNvGrpSpPr/>
          <p:nvPr/>
        </p:nvGrpSpPr>
        <p:grpSpPr>
          <a:xfrm rot="0">
            <a:off x="1641663" y="872703"/>
            <a:ext cx="11417072" cy="1238868"/>
            <a:chOff x="0" y="0"/>
            <a:chExt cx="15222762" cy="1651824"/>
          </a:xfrm>
        </p:grpSpPr>
        <p:sp>
          <p:nvSpPr>
            <p:cNvPr id="1048712" name="Freeform 10"/>
            <p:cNvSpPr/>
            <p:nvPr/>
          </p:nvSpPr>
          <p:spPr>
            <a:xfrm rot="0" flipH="0" flipV="0">
              <a:off x="0" y="0"/>
              <a:ext cx="15222762" cy="1651824"/>
            </a:xfrm>
            <a:custGeom>
              <a:avLst/>
              <a:ahLst/>
              <a:rect l="l" t="t" r="r" b="b"/>
              <a:pathLst>
                <a:path w="15222762" h="1651824">
                  <a:moveTo>
                    <a:pt x="0" y="0"/>
                  </a:moveTo>
                  <a:lnTo>
                    <a:pt x="15222762" y="0"/>
                  </a:lnTo>
                  <a:lnTo>
                    <a:pt x="15222762" y="1651824"/>
                  </a:lnTo>
                  <a:lnTo>
                    <a:pt x="0" y="1651824"/>
                  </a:lnTo>
                  <a:close/>
                </a:path>
              </a:pathLst>
            </a:custGeom>
            <a:solidFill>
              <a:srgbClr val="000000">
                <a:alpha val="0"/>
              </a:srgbClr>
            </a:solidFill>
          </p:spPr>
        </p:sp>
        <p:sp>
          <p:nvSpPr>
            <p:cNvPr id="1048713" name="TextBox 11"/>
            <p:cNvSpPr txBox="1"/>
            <p:nvPr/>
          </p:nvSpPr>
          <p:spPr>
            <a:xfrm>
              <a:off x="0" y="-47625"/>
              <a:ext cx="15222762" cy="1699449"/>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SYSTEM REQUIREMENTS</a:t>
              </a:r>
            </a:p>
          </p:txBody>
        </p:sp>
      </p:grpSp>
      <p:grpSp>
        <p:nvGrpSpPr>
          <p:cNvPr id="106" name="Group 12"/>
          <p:cNvGrpSpPr/>
          <p:nvPr/>
        </p:nvGrpSpPr>
        <p:grpSpPr>
          <a:xfrm rot="0">
            <a:off x="1028700" y="2784621"/>
            <a:ext cx="15773400" cy="6527007"/>
            <a:chOff x="0" y="0"/>
            <a:chExt cx="21031200" cy="8702676"/>
          </a:xfrm>
        </p:grpSpPr>
        <p:sp>
          <p:nvSpPr>
            <p:cNvPr id="1048714" name="Freeform 13"/>
            <p:cNvSpPr/>
            <p:nvPr/>
          </p:nvSpPr>
          <p:spPr>
            <a:xfrm rot="0" flipH="0" flipV="0">
              <a:off x="0" y="0"/>
              <a:ext cx="21031200" cy="8702676"/>
            </a:xfrm>
            <a:custGeom>
              <a:avLst/>
              <a:ahLst/>
              <a:rect l="l" t="t" r="r" b="b"/>
              <a:pathLst>
                <a:path w="21031200" h="8702676">
                  <a:moveTo>
                    <a:pt x="0" y="0"/>
                  </a:moveTo>
                  <a:lnTo>
                    <a:pt x="21031200" y="0"/>
                  </a:lnTo>
                  <a:lnTo>
                    <a:pt x="21031200" y="8702676"/>
                  </a:lnTo>
                  <a:lnTo>
                    <a:pt x="0" y="8702676"/>
                  </a:lnTo>
                  <a:close/>
                </a:path>
              </a:pathLst>
            </a:custGeom>
            <a:solidFill>
              <a:srgbClr val="000000">
                <a:alpha val="0"/>
              </a:srgbClr>
            </a:solidFill>
          </p:spPr>
        </p:sp>
        <p:sp>
          <p:nvSpPr>
            <p:cNvPr id="1048715" name="TextBox 14"/>
            <p:cNvSpPr txBox="1"/>
            <p:nvPr/>
          </p:nvSpPr>
          <p:spPr>
            <a:xfrm>
              <a:off x="0" y="-28575"/>
              <a:ext cx="21031200" cy="8731251"/>
            </a:xfrm>
            <a:prstGeom prst="rect"/>
          </p:spPr>
          <p:txBody>
            <a:bodyPr anchor="t" bIns="0" lIns="0" rIns="0" rtlCol="0" tIns="0"/>
            <a:p>
              <a:pPr algn="l">
                <a:lnSpc>
                  <a:spcPts val="3131"/>
                </a:lnSpc>
              </a:pPr>
              <a:r>
                <a:rPr b="1" sz="2899" lang="en-US">
                  <a:solidFill>
                    <a:srgbClr val="000000"/>
                  </a:solidFill>
                  <a:latin typeface="Arial Bold"/>
                  <a:ea typeface="Arial Bold"/>
                  <a:cs typeface="Arial Bold"/>
                  <a:sym typeface="Arial Bold"/>
                </a:rPr>
                <a:t>Hardware Requirements</a:t>
              </a:r>
            </a:p>
            <a:p>
              <a:pPr algn="l" indent="-354488" lvl="1" marL="708976">
                <a:lnSpc>
                  <a:spcPts val="3131"/>
                </a:lnSpc>
                <a:buFont typeface="Arial"/>
                <a:buChar char="•"/>
              </a:pPr>
              <a:r>
                <a:rPr b="1" sz="2899" lang="en-US">
                  <a:solidFill>
                    <a:srgbClr val="000000"/>
                  </a:solidFill>
                  <a:latin typeface="Arial Bold"/>
                  <a:ea typeface="Arial Bold"/>
                  <a:cs typeface="Arial Bold"/>
                  <a:sym typeface="Arial Bold"/>
                </a:rPr>
                <a:t>Processor</a:t>
              </a:r>
              <a:r>
                <a:rPr sz="2899" lang="en-US">
                  <a:solidFill>
                    <a:srgbClr val="000000"/>
                  </a:solidFill>
                  <a:latin typeface="Arial"/>
                  <a:ea typeface="Arial"/>
                  <a:cs typeface="Arial"/>
                  <a:sym typeface="Arial"/>
                </a:rPr>
                <a:t>: Multi-core processor, preferably Intel i7/i9</a:t>
              </a:r>
            </a:p>
            <a:p>
              <a:pPr algn="l" indent="-354488" lvl="1" marL="708976">
                <a:lnSpc>
                  <a:spcPts val="3131"/>
                </a:lnSpc>
                <a:buFont typeface="Arial"/>
                <a:buChar char="•"/>
              </a:pPr>
              <a:r>
                <a:rPr b="1" sz="2899" lang="en-US">
                  <a:solidFill>
                    <a:srgbClr val="000000"/>
                  </a:solidFill>
                  <a:latin typeface="Arial Bold"/>
                  <a:ea typeface="Arial Bold"/>
                  <a:cs typeface="Arial Bold"/>
                  <a:sym typeface="Arial Bold"/>
                </a:rPr>
                <a:t>RAM</a:t>
              </a:r>
              <a:r>
                <a:rPr sz="2899" lang="en-US">
                  <a:solidFill>
                    <a:srgbClr val="000000"/>
                  </a:solidFill>
                  <a:latin typeface="Arial"/>
                  <a:ea typeface="Arial"/>
                  <a:cs typeface="Arial"/>
                  <a:sym typeface="Arial"/>
                </a:rPr>
                <a:t>: Minimum 16 GB (32 GB recommended for smooth multitasking)</a:t>
              </a:r>
            </a:p>
            <a:p>
              <a:pPr algn="l" indent="-354488" lvl="1" marL="708976">
                <a:lnSpc>
                  <a:spcPts val="3131"/>
                </a:lnSpc>
                <a:buFont typeface="Arial"/>
                <a:buChar char="•"/>
              </a:pPr>
              <a:r>
                <a:rPr b="1" sz="2899" lang="en-US">
                  <a:solidFill>
                    <a:srgbClr val="000000"/>
                  </a:solidFill>
                  <a:latin typeface="Arial Bold"/>
                  <a:ea typeface="Arial Bold"/>
                  <a:cs typeface="Arial Bold"/>
                  <a:sym typeface="Arial Bold"/>
                </a:rPr>
                <a:t>Hard Disk</a:t>
              </a:r>
              <a:r>
                <a:rPr sz="2899" lang="en-US">
                  <a:solidFill>
                    <a:srgbClr val="000000"/>
                  </a:solidFill>
                  <a:latin typeface="Arial"/>
                  <a:ea typeface="Arial"/>
                  <a:cs typeface="Arial"/>
                  <a:sym typeface="Arial"/>
                </a:rPr>
                <a:t>:256 GB minimum (SSD preferred for faster boot and data access)</a:t>
              </a:r>
            </a:p>
            <a:p>
              <a:pPr algn="l" indent="-354488" lvl="1" marL="708976">
                <a:lnSpc>
                  <a:spcPts val="3131"/>
                </a:lnSpc>
                <a:buFont typeface="Arial"/>
                <a:buChar char="•"/>
              </a:pPr>
              <a:r>
                <a:rPr b="1" sz="2899" lang="en-US">
                  <a:solidFill>
                    <a:srgbClr val="000000"/>
                  </a:solidFill>
                  <a:latin typeface="Arial Bold"/>
                  <a:ea typeface="Arial Bold"/>
                  <a:cs typeface="Arial Bold"/>
                  <a:sym typeface="Arial Bold"/>
                </a:rPr>
                <a:t>Camera</a:t>
              </a:r>
              <a:r>
                <a:rPr sz="2899" lang="en-US">
                  <a:solidFill>
                    <a:srgbClr val="000000"/>
                  </a:solidFill>
                  <a:latin typeface="Arial"/>
                  <a:ea typeface="Arial"/>
                  <a:cs typeface="Arial"/>
                  <a:sym typeface="Arial"/>
                </a:rPr>
                <a:t>: Built-in or external webcam (720p or higher)</a:t>
              </a:r>
            </a:p>
            <a:p>
              <a:pPr algn="l" indent="-354488" lvl="1" marL="708976">
                <a:lnSpc>
                  <a:spcPts val="3131"/>
                </a:lnSpc>
                <a:buFont typeface="Arial"/>
                <a:buChar char="•"/>
              </a:pPr>
              <a:r>
                <a:rPr b="1" sz="2899" lang="en-US">
                  <a:solidFill>
                    <a:srgbClr val="000000"/>
                  </a:solidFill>
                  <a:latin typeface="Arial Bold"/>
                  <a:ea typeface="Arial Bold"/>
                  <a:cs typeface="Arial Bold"/>
                  <a:sym typeface="Arial Bold"/>
                </a:rPr>
                <a:t>Microphone</a:t>
              </a:r>
              <a:r>
                <a:rPr sz="2899" lang="en-US">
                  <a:solidFill>
                    <a:srgbClr val="000000"/>
                  </a:solidFill>
                  <a:latin typeface="Arial"/>
                  <a:ea typeface="Arial"/>
                  <a:cs typeface="Arial"/>
                  <a:sym typeface="Arial"/>
                </a:rPr>
                <a:t>: Required for voice assistant features</a:t>
              </a:r>
            </a:p>
            <a:p>
              <a:pPr algn="l">
                <a:lnSpc>
                  <a:spcPts val="3131"/>
                </a:lnSpc>
              </a:pPr>
            </a:p>
            <a:p>
              <a:pPr algn="l">
                <a:lnSpc>
                  <a:spcPts val="3131"/>
                </a:lnSpc>
              </a:pPr>
            </a:p>
            <a:p>
              <a:pPr algn="l">
                <a:lnSpc>
                  <a:spcPts val="3131"/>
                </a:lnSpc>
              </a:pPr>
              <a:r>
                <a:rPr b="1" sz="2899" lang="en-US">
                  <a:solidFill>
                    <a:srgbClr val="000000"/>
                  </a:solidFill>
                  <a:latin typeface="Arial Bold"/>
                  <a:ea typeface="Arial Bold"/>
                  <a:cs typeface="Arial Bold"/>
                  <a:sym typeface="Arial Bold"/>
                </a:rPr>
                <a:t>Software Requirements</a:t>
              </a:r>
            </a:p>
            <a:p>
              <a:pPr algn="l" indent="-354488" lvl="1" marL="708976">
                <a:lnSpc>
                  <a:spcPts val="3131"/>
                </a:lnSpc>
                <a:buFont typeface="Arial"/>
                <a:buChar char="•"/>
              </a:pPr>
              <a:r>
                <a:rPr b="1" sz="2899" lang="en-US">
                  <a:solidFill>
                    <a:srgbClr val="000000"/>
                  </a:solidFill>
                  <a:latin typeface="Arial Bold"/>
                  <a:ea typeface="Arial Bold"/>
                  <a:cs typeface="Arial Bold"/>
                  <a:sym typeface="Arial Bold"/>
                </a:rPr>
                <a:t>Operating System</a:t>
              </a:r>
              <a:r>
                <a:rPr sz="2899" lang="en-US">
                  <a:solidFill>
                    <a:srgbClr val="000000"/>
                  </a:solidFill>
                  <a:latin typeface="Arial"/>
                  <a:ea typeface="Arial"/>
                  <a:cs typeface="Arial"/>
                  <a:sym typeface="Arial"/>
                </a:rPr>
                <a:t>: Windows 10 or higher (64-bit)</a:t>
              </a:r>
            </a:p>
            <a:p>
              <a:pPr algn="l" indent="-354488" lvl="1" marL="708976">
                <a:lnSpc>
                  <a:spcPts val="3131"/>
                </a:lnSpc>
                <a:buFont typeface="Arial"/>
                <a:buChar char="•"/>
              </a:pPr>
              <a:r>
                <a:rPr b="1" sz="2899" lang="en-US">
                  <a:solidFill>
                    <a:srgbClr val="000000"/>
                  </a:solidFill>
                  <a:latin typeface="Arial Bold"/>
                  <a:ea typeface="Arial Bold"/>
                  <a:cs typeface="Arial Bold"/>
                  <a:sym typeface="Arial Bold"/>
                </a:rPr>
                <a:t>Programming Language</a:t>
              </a:r>
              <a:r>
                <a:rPr sz="2899" lang="en-US">
                  <a:solidFill>
                    <a:srgbClr val="000000"/>
                  </a:solidFill>
                  <a:latin typeface="Arial"/>
                  <a:ea typeface="Arial"/>
                  <a:cs typeface="Arial"/>
                  <a:sym typeface="Arial"/>
                </a:rPr>
                <a:t>: Python 3.xN(most deep learning libraries are well supported in Python),HTML, CSS, BootStrap, and JavaScript</a:t>
              </a:r>
            </a:p>
            <a:p>
              <a:pPr algn="l">
                <a:lnSpc>
                  <a:spcPts val="3131"/>
                </a:lnSpc>
              </a:pPr>
              <a:r>
                <a:rPr sz="2899" lang="en-US">
                  <a:solidFill>
                    <a:srgbClr val="000000"/>
                  </a:solidFill>
                  <a:latin typeface="Arial"/>
                  <a:ea typeface="Arial"/>
                  <a:cs typeface="Arial"/>
                  <a:sym typeface="Arial"/>
                </a:rPr>
                <a:t>       </a:t>
              </a:r>
              <a:r>
                <a:rPr b="1" sz="2899" lang="en-US">
                  <a:solidFill>
                    <a:srgbClr val="000000"/>
                  </a:solidFill>
                  <a:latin typeface="Arial Bold"/>
                  <a:ea typeface="Arial Bold"/>
                  <a:cs typeface="Arial Bold"/>
                  <a:sym typeface="Arial Bold"/>
                </a:rPr>
                <a:t>IDE : </a:t>
              </a:r>
              <a:r>
                <a:rPr sz="2899" lang="en-US">
                  <a:solidFill>
                    <a:srgbClr val="000000"/>
                  </a:solidFill>
                  <a:latin typeface="Arial"/>
                  <a:ea typeface="Arial"/>
                  <a:cs typeface="Arial"/>
                  <a:sym typeface="Arial"/>
                </a:rPr>
                <a:t>Pycharm, Visual Studio</a:t>
              </a:r>
            </a:p>
            <a:p>
              <a:pPr algn="l" indent="-354488" lvl="1" marL="708976">
                <a:lnSpc>
                  <a:spcPts val="3131"/>
                </a:lnSpc>
              </a:pPr>
              <a:r>
                <a:rPr sz="2899" lang="en-US">
                  <a:solidFill>
                    <a:srgbClr val="000000"/>
                  </a:solidFill>
                  <a:latin typeface="Arial"/>
                  <a:ea typeface="Arial"/>
                  <a:cs typeface="Arial"/>
                  <a:sym typeface="Arial"/>
                </a:rPr>
                <a:t> </a:t>
              </a:r>
            </a:p>
            <a:p>
              <a:pPr algn="l" indent="-354488" lvl="1" marL="708976">
                <a:lnSpc>
                  <a:spcPts val="3131"/>
                </a:lnSpc>
              </a:pPr>
            </a:p>
            <a:p>
              <a:pPr algn="just" indent="-354488" lvl="1" marL="708976">
                <a:lnSpc>
                  <a:spcPts val="3479"/>
                </a:lnSpc>
              </a:pPr>
            </a:p>
          </p:txBody>
        </p:sp>
      </p:grpSp>
      <p:grpSp>
        <p:nvGrpSpPr>
          <p:cNvPr id="107" name="Group 15"/>
          <p:cNvGrpSpPr/>
          <p:nvPr/>
        </p:nvGrpSpPr>
        <p:grpSpPr>
          <a:xfrm rot="0">
            <a:off x="3898797" y="9716373"/>
            <a:ext cx="10210188" cy="566738"/>
            <a:chOff x="0" y="0"/>
            <a:chExt cx="13613584" cy="755650"/>
          </a:xfrm>
        </p:grpSpPr>
        <p:sp>
          <p:nvSpPr>
            <p:cNvPr id="1048716" name="Freeform 16"/>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717" name="Freeform 17"/>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718" name="TextBox 18"/>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725" name="Freeform 2"/>
          <p:cNvSpPr/>
          <p:nvPr/>
        </p:nvSpPr>
        <p:spPr>
          <a:xfrm rot="0" flipH="0" flipV="0">
            <a:off x="475726" y="477093"/>
            <a:ext cx="1763619" cy="1905098"/>
          </a:xfrm>
          <a:custGeom>
            <a:avLst/>
            <a:ahLst/>
            <a:rect l="l" t="t" r="r" b="b"/>
            <a:pathLst>
              <a:path w="1763619" h="1905098">
                <a:moveTo>
                  <a:pt x="0" y="0"/>
                </a:moveTo>
                <a:lnTo>
                  <a:pt x="1763620" y="0"/>
                </a:lnTo>
                <a:lnTo>
                  <a:pt x="1763620" y="1905097"/>
                </a:lnTo>
                <a:lnTo>
                  <a:pt x="0" y="1905097"/>
                </a:lnTo>
                <a:lnTo>
                  <a:pt x="0" y="0"/>
                </a:lnTo>
                <a:close/>
              </a:path>
            </a:pathLst>
          </a:custGeom>
          <a:blipFill>
            <a:blip xmlns:r="http://schemas.openxmlformats.org/officeDocument/2006/relationships" r:embed="rId1"/>
            <a:stretch>
              <a:fillRect l="0" t="0" r="0" b="-27687"/>
            </a:stretch>
          </a:blipFill>
        </p:spPr>
      </p:sp>
      <p:grpSp>
        <p:nvGrpSpPr>
          <p:cNvPr id="111" name="Group 3"/>
          <p:cNvGrpSpPr/>
          <p:nvPr/>
        </p:nvGrpSpPr>
        <p:grpSpPr>
          <a:xfrm rot="0">
            <a:off x="2229822" y="2313798"/>
            <a:ext cx="14810401" cy="231757"/>
            <a:chOff x="0" y="0"/>
            <a:chExt cx="19747202" cy="309010"/>
          </a:xfrm>
        </p:grpSpPr>
        <p:sp>
          <p:nvSpPr>
            <p:cNvPr id="1048726" name="Freeform 4"/>
            <p:cNvSpPr/>
            <p:nvPr/>
          </p:nvSpPr>
          <p:spPr>
            <a:xfrm rot="0" flipH="0" flipV="0">
              <a:off x="12700" y="12700"/>
              <a:ext cx="19721830" cy="283591"/>
            </a:xfrm>
            <a:custGeom>
              <a:avLst/>
              <a:ahLst/>
              <a:rect l="l" t="t" r="r" b="b"/>
              <a:pathLst>
                <a:path w="19721830" h="283591">
                  <a:moveTo>
                    <a:pt x="0" y="47244"/>
                  </a:moveTo>
                  <a:cubicBezTo>
                    <a:pt x="0" y="21209"/>
                    <a:pt x="22987" y="0"/>
                    <a:pt x="51435" y="0"/>
                  </a:cubicBezTo>
                  <a:lnTo>
                    <a:pt x="19670396" y="0"/>
                  </a:lnTo>
                  <a:cubicBezTo>
                    <a:pt x="19698844" y="0"/>
                    <a:pt x="19721830" y="21209"/>
                    <a:pt x="19721830" y="47244"/>
                  </a:cubicBezTo>
                  <a:lnTo>
                    <a:pt x="19721830" y="236347"/>
                  </a:lnTo>
                  <a:cubicBezTo>
                    <a:pt x="19721830" y="262509"/>
                    <a:pt x="19698844" y="283591"/>
                    <a:pt x="19670396" y="283591"/>
                  </a:cubicBezTo>
                  <a:lnTo>
                    <a:pt x="51435" y="283591"/>
                  </a:lnTo>
                  <a:cubicBezTo>
                    <a:pt x="22987" y="283591"/>
                    <a:pt x="0" y="262509"/>
                    <a:pt x="0" y="236347"/>
                  </a:cubicBezTo>
                  <a:close/>
                </a:path>
              </a:pathLst>
            </a:custGeom>
            <a:solidFill>
              <a:srgbClr val="DA7214"/>
            </a:solidFill>
          </p:spPr>
        </p:sp>
        <p:sp>
          <p:nvSpPr>
            <p:cNvPr id="1048727" name="Freeform 5"/>
            <p:cNvSpPr/>
            <p:nvPr/>
          </p:nvSpPr>
          <p:spPr>
            <a:xfrm rot="0" flipH="0" flipV="0">
              <a:off x="0" y="0"/>
              <a:ext cx="19747230" cy="308991"/>
            </a:xfrm>
            <a:custGeom>
              <a:avLst/>
              <a:ahLst/>
              <a:rect l="l" t="t" r="r" b="b"/>
              <a:pathLst>
                <a:path w="19747230" h="308991">
                  <a:moveTo>
                    <a:pt x="0" y="59944"/>
                  </a:moveTo>
                  <a:cubicBezTo>
                    <a:pt x="0" y="25908"/>
                    <a:pt x="29718" y="0"/>
                    <a:pt x="64135" y="0"/>
                  </a:cubicBezTo>
                  <a:lnTo>
                    <a:pt x="19683096" y="0"/>
                  </a:lnTo>
                  <a:lnTo>
                    <a:pt x="19683096" y="12700"/>
                  </a:lnTo>
                  <a:lnTo>
                    <a:pt x="19683096" y="0"/>
                  </a:lnTo>
                  <a:cubicBezTo>
                    <a:pt x="19717513" y="0"/>
                    <a:pt x="19747230" y="25908"/>
                    <a:pt x="19747230" y="59944"/>
                  </a:cubicBezTo>
                  <a:lnTo>
                    <a:pt x="19734530" y="59944"/>
                  </a:lnTo>
                  <a:lnTo>
                    <a:pt x="19747230" y="59944"/>
                  </a:lnTo>
                  <a:lnTo>
                    <a:pt x="19747230" y="249047"/>
                  </a:lnTo>
                  <a:lnTo>
                    <a:pt x="19734530" y="249047"/>
                  </a:lnTo>
                  <a:lnTo>
                    <a:pt x="19747230" y="249047"/>
                  </a:lnTo>
                  <a:cubicBezTo>
                    <a:pt x="19747230" y="283210"/>
                    <a:pt x="19717513" y="308991"/>
                    <a:pt x="19683096" y="308991"/>
                  </a:cubicBezTo>
                  <a:lnTo>
                    <a:pt x="19683096" y="296291"/>
                  </a:lnTo>
                  <a:lnTo>
                    <a:pt x="19683096" y="308991"/>
                  </a:lnTo>
                  <a:lnTo>
                    <a:pt x="64135" y="308991"/>
                  </a:lnTo>
                  <a:lnTo>
                    <a:pt x="64135" y="296291"/>
                  </a:lnTo>
                  <a:lnTo>
                    <a:pt x="64135" y="308991"/>
                  </a:lnTo>
                  <a:cubicBezTo>
                    <a:pt x="29718" y="308991"/>
                    <a:pt x="0" y="283210"/>
                    <a:pt x="0" y="249047"/>
                  </a:cubicBezTo>
                  <a:lnTo>
                    <a:pt x="0" y="59944"/>
                  </a:lnTo>
                  <a:lnTo>
                    <a:pt x="12700" y="59944"/>
                  </a:lnTo>
                  <a:lnTo>
                    <a:pt x="0" y="59944"/>
                  </a:lnTo>
                  <a:moveTo>
                    <a:pt x="25400" y="59944"/>
                  </a:moveTo>
                  <a:lnTo>
                    <a:pt x="25400" y="249047"/>
                  </a:lnTo>
                  <a:lnTo>
                    <a:pt x="12700" y="249047"/>
                  </a:lnTo>
                  <a:lnTo>
                    <a:pt x="25400" y="249047"/>
                  </a:lnTo>
                  <a:cubicBezTo>
                    <a:pt x="25400" y="267208"/>
                    <a:pt x="41656" y="283591"/>
                    <a:pt x="64135" y="283591"/>
                  </a:cubicBezTo>
                  <a:lnTo>
                    <a:pt x="19683096" y="283591"/>
                  </a:lnTo>
                  <a:cubicBezTo>
                    <a:pt x="19705574" y="283591"/>
                    <a:pt x="19721830" y="267081"/>
                    <a:pt x="19721830" y="249047"/>
                  </a:cubicBezTo>
                  <a:lnTo>
                    <a:pt x="19721830" y="59944"/>
                  </a:lnTo>
                  <a:cubicBezTo>
                    <a:pt x="19721830" y="41783"/>
                    <a:pt x="19705574" y="25400"/>
                    <a:pt x="19683096" y="25400"/>
                  </a:cubicBezTo>
                  <a:lnTo>
                    <a:pt x="64135" y="25400"/>
                  </a:lnTo>
                  <a:lnTo>
                    <a:pt x="64135" y="12700"/>
                  </a:lnTo>
                  <a:lnTo>
                    <a:pt x="64135" y="25400"/>
                  </a:lnTo>
                  <a:cubicBezTo>
                    <a:pt x="41656" y="25400"/>
                    <a:pt x="25400" y="41910"/>
                    <a:pt x="25400" y="59944"/>
                  </a:cubicBezTo>
                  <a:close/>
                </a:path>
              </a:pathLst>
            </a:custGeom>
            <a:solidFill>
              <a:srgbClr val="FFC000"/>
            </a:solidFill>
          </p:spPr>
        </p:sp>
      </p:grpSp>
      <p:grpSp>
        <p:nvGrpSpPr>
          <p:cNvPr id="112" name="Group 6"/>
          <p:cNvGrpSpPr/>
          <p:nvPr/>
        </p:nvGrpSpPr>
        <p:grpSpPr>
          <a:xfrm rot="0">
            <a:off x="466200" y="2302071"/>
            <a:ext cx="1782674" cy="292050"/>
            <a:chOff x="0" y="0"/>
            <a:chExt cx="2376898" cy="389400"/>
          </a:xfrm>
        </p:grpSpPr>
        <p:sp>
          <p:nvSpPr>
            <p:cNvPr id="1048728" name="Freeform 7"/>
            <p:cNvSpPr/>
            <p:nvPr/>
          </p:nvSpPr>
          <p:spPr>
            <a:xfrm rot="0" flipH="0" flipV="0">
              <a:off x="12700" y="12700"/>
              <a:ext cx="2351532" cy="363982"/>
            </a:xfrm>
            <a:custGeom>
              <a:avLst/>
              <a:ahLst/>
              <a:rect l="l" t="t" r="r" b="b"/>
              <a:pathLst>
                <a:path w="2351532" h="363982">
                  <a:moveTo>
                    <a:pt x="0" y="0"/>
                  </a:moveTo>
                  <a:lnTo>
                    <a:pt x="2158873" y="0"/>
                  </a:lnTo>
                  <a:lnTo>
                    <a:pt x="2351532" y="181991"/>
                  </a:lnTo>
                  <a:lnTo>
                    <a:pt x="2158873" y="363982"/>
                  </a:lnTo>
                  <a:lnTo>
                    <a:pt x="0" y="363982"/>
                  </a:lnTo>
                  <a:lnTo>
                    <a:pt x="192659" y="181991"/>
                  </a:lnTo>
                  <a:close/>
                </a:path>
              </a:pathLst>
            </a:custGeom>
            <a:solidFill>
              <a:srgbClr val="00B0F0"/>
            </a:solidFill>
          </p:spPr>
        </p:sp>
        <p:sp>
          <p:nvSpPr>
            <p:cNvPr id="1048729" name="Freeform 8"/>
            <p:cNvSpPr/>
            <p:nvPr/>
          </p:nvSpPr>
          <p:spPr>
            <a:xfrm rot="0" flipH="0" flipV="0">
              <a:off x="-1016" y="0"/>
              <a:ext cx="2377821" cy="389382"/>
            </a:xfrm>
            <a:custGeom>
              <a:avLst/>
              <a:ahLst/>
              <a:rect l="l" t="t" r="r" b="b"/>
              <a:pathLst>
                <a:path w="2377821" h="389382">
                  <a:moveTo>
                    <a:pt x="13716" y="0"/>
                  </a:moveTo>
                  <a:lnTo>
                    <a:pt x="2172589" y="0"/>
                  </a:lnTo>
                  <a:cubicBezTo>
                    <a:pt x="2175891" y="0"/>
                    <a:pt x="2178939" y="1270"/>
                    <a:pt x="2181352" y="3429"/>
                  </a:cubicBezTo>
                  <a:lnTo>
                    <a:pt x="2373884" y="185420"/>
                  </a:lnTo>
                  <a:cubicBezTo>
                    <a:pt x="2376424" y="187833"/>
                    <a:pt x="2377821" y="191135"/>
                    <a:pt x="2377821" y="194691"/>
                  </a:cubicBezTo>
                  <a:cubicBezTo>
                    <a:pt x="2377821" y="198247"/>
                    <a:pt x="2376424" y="201549"/>
                    <a:pt x="2373884" y="203962"/>
                  </a:cubicBezTo>
                  <a:lnTo>
                    <a:pt x="2181352" y="385953"/>
                  </a:lnTo>
                  <a:cubicBezTo>
                    <a:pt x="2178939" y="388239"/>
                    <a:pt x="2175891" y="389382"/>
                    <a:pt x="2172589" y="389382"/>
                  </a:cubicBezTo>
                  <a:lnTo>
                    <a:pt x="13716" y="389382"/>
                  </a:lnTo>
                  <a:cubicBezTo>
                    <a:pt x="8509" y="389382"/>
                    <a:pt x="3810" y="386207"/>
                    <a:pt x="1905" y="381381"/>
                  </a:cubicBezTo>
                  <a:cubicBezTo>
                    <a:pt x="0" y="376555"/>
                    <a:pt x="1143" y="370967"/>
                    <a:pt x="4953" y="367411"/>
                  </a:cubicBezTo>
                  <a:lnTo>
                    <a:pt x="197612" y="185420"/>
                  </a:lnTo>
                  <a:lnTo>
                    <a:pt x="206375" y="194691"/>
                  </a:lnTo>
                  <a:lnTo>
                    <a:pt x="197612" y="203962"/>
                  </a:lnTo>
                  <a:lnTo>
                    <a:pt x="4953" y="21971"/>
                  </a:lnTo>
                  <a:cubicBezTo>
                    <a:pt x="1270" y="18415"/>
                    <a:pt x="0" y="12827"/>
                    <a:pt x="1905" y="8001"/>
                  </a:cubicBezTo>
                  <a:cubicBezTo>
                    <a:pt x="3810" y="3175"/>
                    <a:pt x="8509" y="0"/>
                    <a:pt x="13716" y="0"/>
                  </a:cubicBezTo>
                  <a:moveTo>
                    <a:pt x="13716" y="25400"/>
                  </a:moveTo>
                  <a:lnTo>
                    <a:pt x="13716" y="12700"/>
                  </a:lnTo>
                  <a:lnTo>
                    <a:pt x="22479" y="3429"/>
                  </a:lnTo>
                  <a:lnTo>
                    <a:pt x="215011" y="185420"/>
                  </a:lnTo>
                  <a:cubicBezTo>
                    <a:pt x="217551" y="187833"/>
                    <a:pt x="218948" y="191135"/>
                    <a:pt x="218948" y="194691"/>
                  </a:cubicBezTo>
                  <a:cubicBezTo>
                    <a:pt x="218948" y="198247"/>
                    <a:pt x="217551" y="201549"/>
                    <a:pt x="215011" y="203962"/>
                  </a:cubicBezTo>
                  <a:lnTo>
                    <a:pt x="22479" y="385953"/>
                  </a:lnTo>
                  <a:lnTo>
                    <a:pt x="13716" y="376682"/>
                  </a:lnTo>
                  <a:lnTo>
                    <a:pt x="13716" y="363982"/>
                  </a:lnTo>
                  <a:lnTo>
                    <a:pt x="2172589" y="363982"/>
                  </a:lnTo>
                  <a:lnTo>
                    <a:pt x="2172589" y="376682"/>
                  </a:lnTo>
                  <a:lnTo>
                    <a:pt x="2163826" y="367411"/>
                  </a:lnTo>
                  <a:lnTo>
                    <a:pt x="2356485" y="185420"/>
                  </a:lnTo>
                  <a:lnTo>
                    <a:pt x="2365248" y="194691"/>
                  </a:lnTo>
                  <a:lnTo>
                    <a:pt x="2356485" y="203962"/>
                  </a:lnTo>
                  <a:lnTo>
                    <a:pt x="2163826" y="21971"/>
                  </a:lnTo>
                  <a:lnTo>
                    <a:pt x="2172589" y="12700"/>
                  </a:lnTo>
                  <a:lnTo>
                    <a:pt x="2172589" y="25400"/>
                  </a:lnTo>
                  <a:lnTo>
                    <a:pt x="13716" y="25400"/>
                  </a:lnTo>
                  <a:close/>
                </a:path>
              </a:pathLst>
            </a:custGeom>
            <a:solidFill>
              <a:srgbClr val="DA7214"/>
            </a:solidFill>
          </p:spPr>
        </p:sp>
      </p:grpSp>
      <p:grpSp>
        <p:nvGrpSpPr>
          <p:cNvPr id="113" name="Group 9"/>
          <p:cNvGrpSpPr/>
          <p:nvPr/>
        </p:nvGrpSpPr>
        <p:grpSpPr>
          <a:xfrm rot="0">
            <a:off x="1186722" y="899307"/>
            <a:ext cx="11393298" cy="1482883"/>
            <a:chOff x="0" y="0"/>
            <a:chExt cx="15191064" cy="1977178"/>
          </a:xfrm>
        </p:grpSpPr>
        <p:sp>
          <p:nvSpPr>
            <p:cNvPr id="1048730" name="Freeform 10"/>
            <p:cNvSpPr/>
            <p:nvPr/>
          </p:nvSpPr>
          <p:spPr>
            <a:xfrm rot="0" flipH="0" flipV="0">
              <a:off x="0" y="0"/>
              <a:ext cx="15191063" cy="1977178"/>
            </a:xfrm>
            <a:custGeom>
              <a:avLst/>
              <a:ahLst/>
              <a:rect l="l" t="t" r="r" b="b"/>
              <a:pathLst>
                <a:path w="15191063" h="1977178">
                  <a:moveTo>
                    <a:pt x="0" y="0"/>
                  </a:moveTo>
                  <a:lnTo>
                    <a:pt x="15191063" y="0"/>
                  </a:lnTo>
                  <a:lnTo>
                    <a:pt x="15191063" y="1977178"/>
                  </a:lnTo>
                  <a:lnTo>
                    <a:pt x="0" y="1977178"/>
                  </a:lnTo>
                  <a:close/>
                </a:path>
              </a:pathLst>
            </a:custGeom>
            <a:solidFill>
              <a:srgbClr val="000000">
                <a:alpha val="0"/>
              </a:srgbClr>
            </a:solidFill>
          </p:spPr>
        </p:sp>
        <p:sp>
          <p:nvSpPr>
            <p:cNvPr id="1048731" name="TextBox 11"/>
            <p:cNvSpPr txBox="1"/>
            <p:nvPr/>
          </p:nvSpPr>
          <p:spPr>
            <a:xfrm>
              <a:off x="0" y="-47625"/>
              <a:ext cx="15191064" cy="2024803"/>
            </a:xfrm>
            <a:prstGeom prst="rect"/>
          </p:spPr>
          <p:txBody>
            <a:bodyPr anchor="ctr" bIns="0" lIns="0" rIns="0" rtlCol="0" tIns="0"/>
            <a:p>
              <a:pPr algn="ctr">
                <a:lnSpc>
                  <a:spcPts val="5616"/>
                </a:lnSpc>
              </a:pPr>
              <a:r>
                <a:rPr sz="5200" lang="en-US">
                  <a:solidFill>
                    <a:srgbClr val="000000"/>
                  </a:solidFill>
                  <a:latin typeface="Times New Roman"/>
                  <a:ea typeface="Times New Roman"/>
                  <a:cs typeface="Times New Roman"/>
                  <a:sym typeface="Times New Roman"/>
                </a:rPr>
                <a:t>SYSTEM ARCHITECTURE</a:t>
              </a:r>
            </a:p>
          </p:txBody>
        </p:sp>
      </p:grpSp>
      <p:grpSp>
        <p:nvGrpSpPr>
          <p:cNvPr id="114" name="Group 12"/>
          <p:cNvGrpSpPr/>
          <p:nvPr/>
        </p:nvGrpSpPr>
        <p:grpSpPr>
          <a:xfrm rot="0">
            <a:off x="3898797" y="9716373"/>
            <a:ext cx="10210188" cy="566738"/>
            <a:chOff x="0" y="0"/>
            <a:chExt cx="13613584" cy="755650"/>
          </a:xfrm>
        </p:grpSpPr>
        <p:sp>
          <p:nvSpPr>
            <p:cNvPr id="1048732" name="Freeform 13"/>
            <p:cNvSpPr/>
            <p:nvPr/>
          </p:nvSpPr>
          <p:spPr>
            <a:xfrm rot="0" flipH="0" flipV="0">
              <a:off x="12700" y="12700"/>
              <a:ext cx="13588237" cy="730250"/>
            </a:xfrm>
            <a:custGeom>
              <a:avLst/>
              <a:ahLst/>
              <a:rect l="l" t="t" r="r" b="b"/>
              <a:pathLst>
                <a:path w="13588237" h="730250">
                  <a:moveTo>
                    <a:pt x="0" y="0"/>
                  </a:moveTo>
                  <a:lnTo>
                    <a:pt x="13588237" y="0"/>
                  </a:lnTo>
                  <a:lnTo>
                    <a:pt x="13588237" y="730250"/>
                  </a:lnTo>
                  <a:lnTo>
                    <a:pt x="0" y="730250"/>
                  </a:lnTo>
                  <a:close/>
                </a:path>
              </a:pathLst>
            </a:custGeom>
            <a:solidFill>
              <a:srgbClr val="FFFFFF"/>
            </a:solidFill>
          </p:spPr>
        </p:sp>
        <p:sp>
          <p:nvSpPr>
            <p:cNvPr id="1048733" name="Freeform 14"/>
            <p:cNvSpPr/>
            <p:nvPr/>
          </p:nvSpPr>
          <p:spPr>
            <a:xfrm rot="0" flipH="0" flipV="0">
              <a:off x="0" y="0"/>
              <a:ext cx="13613637" cy="755650"/>
            </a:xfrm>
            <a:custGeom>
              <a:avLst/>
              <a:ahLst/>
              <a:rect l="l" t="t" r="r" b="b"/>
              <a:pathLst>
                <a:path w="13613637" h="755650">
                  <a:moveTo>
                    <a:pt x="12700" y="0"/>
                  </a:moveTo>
                  <a:lnTo>
                    <a:pt x="13600937" y="0"/>
                  </a:lnTo>
                  <a:cubicBezTo>
                    <a:pt x="13607923" y="0"/>
                    <a:pt x="13613637" y="5715"/>
                    <a:pt x="13613637" y="12700"/>
                  </a:cubicBezTo>
                  <a:lnTo>
                    <a:pt x="13613637" y="742950"/>
                  </a:lnTo>
                  <a:cubicBezTo>
                    <a:pt x="13613637" y="749935"/>
                    <a:pt x="13607923" y="755650"/>
                    <a:pt x="13600937" y="755650"/>
                  </a:cubicBezTo>
                  <a:lnTo>
                    <a:pt x="12700" y="755650"/>
                  </a:lnTo>
                  <a:cubicBezTo>
                    <a:pt x="5715" y="755650"/>
                    <a:pt x="0" y="749935"/>
                    <a:pt x="0" y="742950"/>
                  </a:cubicBezTo>
                  <a:lnTo>
                    <a:pt x="0" y="12700"/>
                  </a:lnTo>
                  <a:cubicBezTo>
                    <a:pt x="0" y="5715"/>
                    <a:pt x="5715" y="0"/>
                    <a:pt x="12700" y="0"/>
                  </a:cubicBezTo>
                  <a:moveTo>
                    <a:pt x="12700" y="25400"/>
                  </a:moveTo>
                  <a:lnTo>
                    <a:pt x="12700" y="12700"/>
                  </a:lnTo>
                  <a:lnTo>
                    <a:pt x="25400" y="12700"/>
                  </a:lnTo>
                  <a:lnTo>
                    <a:pt x="25400" y="742950"/>
                  </a:lnTo>
                  <a:lnTo>
                    <a:pt x="12700" y="742950"/>
                  </a:lnTo>
                  <a:lnTo>
                    <a:pt x="12700" y="730250"/>
                  </a:lnTo>
                  <a:lnTo>
                    <a:pt x="13600937" y="730250"/>
                  </a:lnTo>
                  <a:lnTo>
                    <a:pt x="13600937" y="742950"/>
                  </a:lnTo>
                  <a:lnTo>
                    <a:pt x="13588237" y="742950"/>
                  </a:lnTo>
                  <a:lnTo>
                    <a:pt x="13588237" y="12700"/>
                  </a:lnTo>
                  <a:lnTo>
                    <a:pt x="13600937" y="12700"/>
                  </a:lnTo>
                  <a:lnTo>
                    <a:pt x="13600937" y="25400"/>
                  </a:lnTo>
                  <a:lnTo>
                    <a:pt x="12700" y="25400"/>
                  </a:lnTo>
                  <a:close/>
                </a:path>
              </a:pathLst>
            </a:custGeom>
            <a:solidFill>
              <a:srgbClr val="58B6C0"/>
            </a:solidFill>
          </p:spPr>
        </p:sp>
        <p:sp>
          <p:nvSpPr>
            <p:cNvPr id="1048734" name="TextBox 15"/>
            <p:cNvSpPr txBox="1"/>
            <p:nvPr/>
          </p:nvSpPr>
          <p:spPr>
            <a:xfrm>
              <a:off x="0" y="-57150"/>
              <a:ext cx="13613584" cy="812800"/>
            </a:xfrm>
            <a:prstGeom prst="rect"/>
          </p:spPr>
          <p:txBody>
            <a:bodyPr anchor="ctr" bIns="50800" lIns="50800" rIns="50800" rtlCol="0" tIns="50800"/>
            <a:p>
              <a:pPr algn="ctr">
                <a:lnSpc>
                  <a:spcPts val="3240"/>
                </a:lnSpc>
              </a:pPr>
              <a:r>
                <a:rPr b="1" sz="2700" lang="en-US">
                  <a:solidFill>
                    <a:srgbClr val="C77327"/>
                  </a:solidFill>
                  <a:latin typeface="Arial Bold"/>
                  <a:ea typeface="Arial Bold"/>
                  <a:cs typeface="Arial Bold"/>
                  <a:sym typeface="Arial Bold"/>
                </a:rPr>
                <a:t>Department of Artificial Intelligence &amp; Data Science</a:t>
              </a:r>
            </a:p>
          </p:txBody>
        </p:sp>
      </p:grpSp>
      <p:sp>
        <p:nvSpPr>
          <p:cNvPr id="1048735" name="Freeform 16"/>
          <p:cNvSpPr/>
          <p:nvPr/>
        </p:nvSpPr>
        <p:spPr>
          <a:xfrm rot="0" flipH="0" flipV="0">
            <a:off x="3493371" y="3397472"/>
            <a:ext cx="11301259" cy="5466984"/>
          </a:xfrm>
          <a:custGeom>
            <a:avLst/>
            <a:ahLst/>
            <a:rect l="l" t="t" r="r" b="b"/>
            <a:pathLst>
              <a:path w="11301259" h="5466984">
                <a:moveTo>
                  <a:pt x="0" y="0"/>
                </a:moveTo>
                <a:lnTo>
                  <a:pt x="11301258" y="0"/>
                </a:lnTo>
                <a:lnTo>
                  <a:pt x="11301258" y="5466984"/>
                </a:lnTo>
                <a:lnTo>
                  <a:pt x="0" y="5466984"/>
                </a:lnTo>
                <a:lnTo>
                  <a:pt x="0" y="0"/>
                </a:lnTo>
                <a:close/>
              </a:path>
            </a:pathLst>
          </a:custGeom>
          <a:blipFill>
            <a:blip xmlns:r="http://schemas.openxmlformats.org/officeDocument/2006/relationships"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MINI_PROJECT[1]] (1).pptx</dc:title>
  <dc:creator>I2011</dc:creator>
  <dcterms:created xsi:type="dcterms:W3CDTF">2006-08-15T13:00:00Z</dcterms:created>
  <dcterms:modified xsi:type="dcterms:W3CDTF">2025-05-18T17:04:17Z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2bd15f7d99504364976a63d11a243189</vt:lpwstr>
  </property>
</Properties>
</file>